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68" r:id="rId4"/>
    <p:sldId id="258" r:id="rId5"/>
    <p:sldId id="259" r:id="rId6"/>
    <p:sldId id="260" r:id="rId7"/>
    <p:sldId id="266" r:id="rId8"/>
    <p:sldId id="262" r:id="rId9"/>
    <p:sldId id="263" r:id="rId10"/>
    <p:sldId id="264" r:id="rId11"/>
    <p:sldId id="272" r:id="rId12"/>
    <p:sldId id="273" r:id="rId13"/>
    <p:sldId id="274" r:id="rId14"/>
    <p:sldId id="269" r:id="rId15"/>
    <p:sldId id="270" r:id="rId16"/>
    <p:sldId id="271" r:id="rId17"/>
    <p:sldId id="265" r:id="rId18"/>
  </p:sldIdLst>
  <p:sldSz cx="9144000" cy="5143500" type="screen16x9"/>
  <p:notesSz cx="6858000" cy="9144000"/>
  <p:embeddedFontLst>
    <p:embeddedFont>
      <p:font typeface="Playfair Display"/>
      <p:regular r:id="rId20"/>
      <p:bold r:id="rId21"/>
      <p:italic r:id="rId22"/>
      <p:boldItalic r:id="rId23"/>
    </p:embeddedFont>
    <p:embeddedFont>
      <p:font typeface="Montserrat" panose="020B0604020202020204" charset="0"/>
      <p:regular r:id="rId24"/>
      <p:bold r:id="rId25"/>
    </p:embeddedFont>
    <p:embeddedFont>
      <p:font typeface="Oswald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1C4C2B-5E19-4E12-9CB5-6569F8D9E5AD}">
  <a:tblStyle styleId="{111C4C2B-5E19-4E12-9CB5-6569F8D9E5AD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5B556C45-6242-43C9-9774-C0367B46ED1C}" styleName="Table_1"/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6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150371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5283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1206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7475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556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8537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2410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8882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5652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171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199" cy="51434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799"/>
          </a:xfrm>
          <a:prstGeom prst="rect">
            <a:avLst/>
          </a:prstGeom>
          <a:solidFill>
            <a:schemeClr val="dk2"/>
          </a:solidFill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999925"/>
            <a:ext cx="8520599" cy="2146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/>
                </a:solidFill>
              </a:rPr>
              <a:pPr/>
              <a:t>2/21/2017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7A958E2-46D9-4A13-9BD7-B502C0AC645A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7932-F8F5-472A-BE3D-3556AE678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1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599"/>
            <a:ext cx="42600" cy="84557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599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899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899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199" cy="1786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9214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599" cy="333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78" r:id="rId12"/>
    <p:sldLayoutId id="214748367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1958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ABE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936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Alternative Behavior Educator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800" i="1"/>
              <a:t>Electronic Behavior Data Management System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Training Site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Log In To</a:t>
            </a:r>
            <a:r>
              <a:rPr lang="en"/>
              <a:t>:   school.abesystems.com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Username:</a:t>
            </a:r>
            <a:r>
              <a:rPr lang="en"/>
              <a:t> train717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</a:t>
            </a:r>
            <a:r>
              <a:rPr lang="en" b="1"/>
              <a:t>W:</a:t>
            </a:r>
            <a:r>
              <a:rPr lang="en"/>
              <a:t> abe</a:t>
            </a: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l="1664" t="11607" r="68567" b="78812"/>
          <a:stretch/>
        </p:blipFill>
        <p:spPr>
          <a:xfrm>
            <a:off x="2340300" y="2171400"/>
            <a:ext cx="4683200" cy="1713674"/>
          </a:xfrm>
          <a:prstGeom prst="rect">
            <a:avLst/>
          </a:prstGeom>
          <a:noFill/>
          <a:ln w="28575" cap="flat" cmpd="sng">
            <a:solidFill>
              <a:srgbClr val="185EA8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ABE</a:t>
            </a:r>
          </a:p>
        </p:txBody>
      </p:sp>
    </p:spTree>
    <p:extLst>
      <p:ext uri="{BB962C8B-B14F-4D97-AF65-F5344CB8AC3E}">
        <p14:creationId xmlns:p14="http://schemas.microsoft.com/office/powerpoint/2010/main" val="4117986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VIEW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Impact on Data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3782" t="27044" r="26442" b="31490"/>
          <a:stretch/>
        </p:blipFill>
        <p:spPr bwMode="auto">
          <a:xfrm>
            <a:off x="4939500" y="724200"/>
            <a:ext cx="3773181" cy="1931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Arrow Connector 7"/>
          <p:cNvCxnSpPr>
            <a:stCxn id="6" idx="3"/>
          </p:cNvCxnSpPr>
          <p:nvPr/>
        </p:nvCxnSpPr>
        <p:spPr>
          <a:xfrm flipH="1" flipV="1">
            <a:off x="7711441" y="1588002"/>
            <a:ext cx="1001240" cy="1021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/>
          <p:nvPr/>
        </p:nvPicPr>
        <p:blipFill rotWithShape="1">
          <a:blip r:embed="rId3"/>
          <a:srcRect l="13781" t="43670" r="26764" b="22075"/>
          <a:stretch/>
        </p:blipFill>
        <p:spPr bwMode="auto">
          <a:xfrm>
            <a:off x="4939500" y="2757554"/>
            <a:ext cx="3773181" cy="1628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3" name="Straight Arrow Connector 12"/>
          <p:cNvCxnSpPr>
            <a:stCxn id="12" idx="2"/>
          </p:cNvCxnSpPr>
          <p:nvPr/>
        </p:nvCxnSpPr>
        <p:spPr>
          <a:xfrm flipH="1" flipV="1">
            <a:off x="5862320" y="4183429"/>
            <a:ext cx="963771" cy="2029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217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4423" t="30849" r="9615" b="25481"/>
          <a:stretch/>
        </p:blipFill>
        <p:spPr bwMode="auto">
          <a:xfrm>
            <a:off x="490250" y="526350"/>
            <a:ext cx="5618700" cy="4090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16971" y="1473200"/>
            <a:ext cx="26051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Incorrect</a:t>
            </a:r>
          </a:p>
          <a:p>
            <a:r>
              <a:rPr lang="en-US" sz="4400" dirty="0">
                <a:solidFill>
                  <a:schemeClr val="bg1"/>
                </a:solidFill>
              </a:rPr>
              <a:t>Entries!!!!</a:t>
            </a:r>
          </a:p>
        </p:txBody>
      </p:sp>
    </p:spTree>
    <p:extLst>
      <p:ext uri="{BB962C8B-B14F-4D97-AF65-F5344CB8AC3E}">
        <p14:creationId xmlns:p14="http://schemas.microsoft.com/office/powerpoint/2010/main" val="3738813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Update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 not “un-archive”- this keeps old ID numbers in play and will interfere with future system uploads</a:t>
            </a:r>
          </a:p>
          <a:p>
            <a:r>
              <a:rPr lang="en-US" dirty="0"/>
              <a:t>If you “merge” student records it will update from the original timestamp on all of the Notes.</a:t>
            </a:r>
          </a:p>
          <a:p>
            <a:r>
              <a:rPr lang="en-US" dirty="0"/>
              <a:t>“Support” tab – great resource</a:t>
            </a:r>
          </a:p>
          <a:p>
            <a:r>
              <a:rPr lang="en-US" dirty="0"/>
              <a:t>There will be some Admin who will be designated to “delete” error referrals</a:t>
            </a:r>
          </a:p>
        </p:txBody>
      </p:sp>
    </p:spTree>
    <p:extLst>
      <p:ext uri="{BB962C8B-B14F-4D97-AF65-F5344CB8AC3E}">
        <p14:creationId xmlns:p14="http://schemas.microsoft.com/office/powerpoint/2010/main" val="2175215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ABE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CMS hired a lobbyist to negotiate for PS access statewide –meeting set for 11/7</a:t>
            </a:r>
          </a:p>
          <a:p>
            <a:r>
              <a:rPr lang="en-US" dirty="0"/>
              <a:t>ABE 2.0 Beta version now being worked on for Spring release</a:t>
            </a:r>
          </a:p>
          <a:p>
            <a:r>
              <a:rPr lang="en-US" dirty="0"/>
              <a:t>Class referrals will change to “Actions”</a:t>
            </a:r>
          </a:p>
          <a:p>
            <a:r>
              <a:rPr lang="en-US" dirty="0"/>
              <a:t>Will pull schedules into teacher’s classes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Notes will have emoticons </a:t>
            </a:r>
          </a:p>
          <a:p>
            <a:endParaRPr lang="en-US" dirty="0"/>
          </a:p>
          <a:p>
            <a:r>
              <a:rPr lang="en-US" dirty="0"/>
              <a:t>Parent Icon to be added for immediate notifications to parents</a:t>
            </a:r>
          </a:p>
          <a:p>
            <a:r>
              <a:rPr lang="en-US" dirty="0"/>
              <a:t>Behavior Modules will be update to HTML for use on iPads</a:t>
            </a:r>
          </a:p>
          <a:p>
            <a:r>
              <a:rPr lang="en-US" dirty="0"/>
              <a:t>Multiple new modules are being added</a:t>
            </a:r>
          </a:p>
          <a:p>
            <a:pPr lvl="1"/>
            <a:r>
              <a:rPr lang="en-US" dirty="0" err="1"/>
              <a:t>Vol</a:t>
            </a:r>
            <a:r>
              <a:rPr lang="en-US" dirty="0"/>
              <a:t> I – </a:t>
            </a:r>
            <a:r>
              <a:rPr lang="en-US" dirty="0" err="1"/>
              <a:t>Vol</a:t>
            </a:r>
            <a:r>
              <a:rPr lang="en-US" dirty="0"/>
              <a:t> II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625" y="1771920"/>
            <a:ext cx="1220830" cy="3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28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to come in 2.0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2400" dirty="0"/>
              <a:t>Perfect Forms</a:t>
            </a:r>
            <a:endParaRPr lang="en-US" dirty="0"/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will allow docs to be uploaded and the customization of </a:t>
            </a:r>
            <a:r>
              <a:rPr lang="en-US"/>
              <a:t>creating docs</a:t>
            </a:r>
          </a:p>
          <a:p>
            <a:pPr>
              <a:spcAft>
                <a:spcPts val="0"/>
              </a:spcAft>
            </a:pPr>
            <a:endParaRPr lang="en-US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400" dirty="0"/>
              <a:t>FBA and BIP 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will align with MTSS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School Safety Features </a:t>
            </a:r>
          </a:p>
          <a:p>
            <a:pPr marL="285750" lvl="8" indent="-285750">
              <a:buFont typeface="Wingdings" panose="05000000000000000000" pitchFamily="2" charset="2"/>
              <a:buChar char="Ø"/>
            </a:pPr>
            <a:r>
              <a:rPr lang="en-US" dirty="0"/>
              <a:t>Student ID System</a:t>
            </a:r>
          </a:p>
          <a:p>
            <a:pPr marL="285750" lvl="7" indent="-285750">
              <a:buFont typeface="Wingdings" panose="05000000000000000000" pitchFamily="2" charset="2"/>
              <a:buChar char="Ø"/>
            </a:pPr>
            <a:r>
              <a:rPr lang="en-US" dirty="0"/>
              <a:t>Transportation</a:t>
            </a:r>
          </a:p>
          <a:p>
            <a:pPr marL="285750" lvl="7" indent="-285750">
              <a:buFont typeface="Wingdings" panose="05000000000000000000" pitchFamily="2" charset="2"/>
              <a:buChar char="Ø"/>
            </a:pPr>
            <a:r>
              <a:rPr lang="en-US" dirty="0"/>
              <a:t>Hall monitoring</a:t>
            </a:r>
          </a:p>
          <a:p>
            <a:pPr marL="285750" lvl="7" indent="-285750">
              <a:buFont typeface="Wingdings" panose="05000000000000000000" pitchFamily="2" charset="2"/>
              <a:buChar char="Ø"/>
            </a:pPr>
            <a:r>
              <a:rPr lang="en-US" dirty="0"/>
              <a:t>Attendance</a:t>
            </a:r>
          </a:p>
          <a:p>
            <a:pPr marL="285750" lvl="7" indent="-285750">
              <a:buFont typeface="Wingdings" panose="05000000000000000000" pitchFamily="2" charset="2"/>
              <a:buChar char="Ø"/>
            </a:pPr>
            <a:r>
              <a:rPr lang="en-US" dirty="0"/>
              <a:t>Currently used in test markets </a:t>
            </a:r>
            <a:r>
              <a:rPr lang="en-US" dirty="0" err="1"/>
              <a:t>Balt</a:t>
            </a:r>
            <a:r>
              <a:rPr lang="en-US" dirty="0"/>
              <a:t>./Phil.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882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For Assistance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Contact your campus ISS Coordinator or Assistant Principal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If you are a campus that is new to using ABE, contact Student Support for:                                              Judy Stubblefield -910-254-4209 or Sherry Pinto -910-254-4188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 idx="4294967295"/>
          </p:nvPr>
        </p:nvSpPr>
        <p:spPr>
          <a:xfrm>
            <a:off x="0" y="444500"/>
            <a:ext cx="8521700" cy="5730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Schools Currently Using ABE 2016-2017</a:t>
            </a:r>
          </a:p>
        </p:txBody>
      </p:sp>
      <p:graphicFrame>
        <p:nvGraphicFramePr>
          <p:cNvPr id="65" name="Shape 65"/>
          <p:cNvGraphicFramePr/>
          <p:nvPr>
            <p:extLst>
              <p:ext uri="{D42A27DB-BD31-4B8C-83A1-F6EECF244321}">
                <p14:modId xmlns:p14="http://schemas.microsoft.com/office/powerpoint/2010/main" val="2249432587"/>
              </p:ext>
            </p:extLst>
          </p:nvPr>
        </p:nvGraphicFramePr>
        <p:xfrm>
          <a:off x="1641775" y="1330600"/>
          <a:ext cx="1453925" cy="2042010"/>
        </p:xfrm>
        <a:graphic>
          <a:graphicData uri="http://schemas.openxmlformats.org/drawingml/2006/table">
            <a:tbl>
              <a:tblPr>
                <a:noFill/>
                <a:tableStyleId>{111C4C2B-5E19-4E12-9CB5-6569F8D9E5AD}</a:tableStyleId>
              </a:tblPr>
              <a:tblGrid>
                <a:gridCol w="145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/>
                        <a:t>Elementary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 dirty="0">
                          <a:solidFill>
                            <a:schemeClr val="bg2"/>
                          </a:solidFill>
                        </a:rPr>
                        <a:t>R. Freeman</a:t>
                      </a:r>
                    </a:p>
                  </a:txBody>
                  <a:tcPr marL="91425" marR="91425" marT="91425" marB="91425"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 dirty="0">
                          <a:solidFill>
                            <a:schemeClr val="bg2"/>
                          </a:solidFill>
                        </a:rPr>
                        <a:t>Pine Valley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 dirty="0">
                          <a:solidFill>
                            <a:schemeClr val="bg2"/>
                          </a:solidFill>
                        </a:rPr>
                        <a:t>Wrightsboro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 dirty="0">
                          <a:solidFill>
                            <a:schemeClr val="bg2"/>
                          </a:solidFill>
                        </a:rPr>
                        <a:t>Forest Hills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6" name="Shape 66"/>
          <p:cNvGraphicFramePr/>
          <p:nvPr>
            <p:extLst>
              <p:ext uri="{D42A27DB-BD31-4B8C-83A1-F6EECF244321}">
                <p14:modId xmlns:p14="http://schemas.microsoft.com/office/powerpoint/2010/main" val="2684195040"/>
              </p:ext>
            </p:extLst>
          </p:nvPr>
        </p:nvGraphicFramePr>
        <p:xfrm>
          <a:off x="3465987" y="1330600"/>
          <a:ext cx="1798525" cy="3626850"/>
        </p:xfrm>
        <a:graphic>
          <a:graphicData uri="http://schemas.openxmlformats.org/drawingml/2006/table">
            <a:tbl>
              <a:tblPr>
                <a:noFill/>
                <a:tableStyleId>{111C4C2B-5E19-4E12-9CB5-6569F8D9E5AD}</a:tableStyleId>
              </a:tblPr>
              <a:tblGrid>
                <a:gridCol w="1798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3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/>
                        <a:t>Middle</a:t>
                      </a:r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3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 dirty="0">
                          <a:solidFill>
                            <a:schemeClr val="bg2"/>
                          </a:solidFill>
                        </a:rPr>
                        <a:t>Murray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3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 dirty="0">
                          <a:solidFill>
                            <a:schemeClr val="bg2"/>
                          </a:solidFill>
                        </a:rPr>
                        <a:t>Myrtle Grove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3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 dirty="0">
                          <a:solidFill>
                            <a:schemeClr val="bg2"/>
                          </a:solidFill>
                        </a:rPr>
                        <a:t>Roland-Grise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3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 dirty="0">
                          <a:solidFill>
                            <a:schemeClr val="bg2"/>
                          </a:solidFill>
                        </a:rPr>
                        <a:t>Noble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3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 dirty="0">
                          <a:solidFill>
                            <a:schemeClr val="bg2"/>
                          </a:solidFill>
                        </a:rPr>
                        <a:t>Williston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3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 dirty="0">
                          <a:solidFill>
                            <a:schemeClr val="bg2"/>
                          </a:solidFill>
                        </a:rPr>
                        <a:t>D.C. Virgo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3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 dirty="0">
                          <a:solidFill>
                            <a:schemeClr val="bg2"/>
                          </a:solidFill>
                        </a:rPr>
                        <a:t>Trask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3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 dirty="0">
                          <a:solidFill>
                            <a:schemeClr val="bg2"/>
                          </a:solidFill>
                        </a:rPr>
                        <a:t>Holly Shelter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7" name="Shape 67"/>
          <p:cNvGraphicFramePr/>
          <p:nvPr>
            <p:extLst>
              <p:ext uri="{D42A27DB-BD31-4B8C-83A1-F6EECF244321}">
                <p14:modId xmlns:p14="http://schemas.microsoft.com/office/powerpoint/2010/main" val="3285501047"/>
              </p:ext>
            </p:extLst>
          </p:nvPr>
        </p:nvGraphicFramePr>
        <p:xfrm>
          <a:off x="5634825" y="1330600"/>
          <a:ext cx="1881225" cy="3169365"/>
        </p:xfrm>
        <a:graphic>
          <a:graphicData uri="http://schemas.openxmlformats.org/drawingml/2006/table">
            <a:tbl>
              <a:tblPr>
                <a:noFill/>
                <a:tableStyleId>{111C4C2B-5E19-4E12-9CB5-6569F8D9E5AD}</a:tableStyleId>
              </a:tblPr>
              <a:tblGrid>
                <a:gridCol w="188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052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/>
                        <a:t>High</a:t>
                      </a:r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5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 dirty="0">
                          <a:solidFill>
                            <a:schemeClr val="bg2"/>
                          </a:solidFill>
                        </a:rPr>
                        <a:t>Ashley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5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 dirty="0">
                          <a:solidFill>
                            <a:schemeClr val="bg2"/>
                          </a:solidFill>
                        </a:rPr>
                        <a:t>Hoggard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5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 dirty="0">
                          <a:solidFill>
                            <a:schemeClr val="bg2"/>
                          </a:solidFill>
                        </a:rPr>
                        <a:t>NHHS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5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 dirty="0">
                          <a:solidFill>
                            <a:schemeClr val="bg2"/>
                          </a:solidFill>
                        </a:rPr>
                        <a:t>Laney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5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 dirty="0">
                          <a:solidFill>
                            <a:schemeClr val="bg2"/>
                          </a:solidFill>
                        </a:rPr>
                        <a:t>J.C. Roe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5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 dirty="0">
                          <a:solidFill>
                            <a:schemeClr val="bg2"/>
                          </a:solidFill>
                        </a:rPr>
                        <a:t>Career Readiness Academy-Mosley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27" y="214629"/>
            <a:ext cx="7200897" cy="6794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2016-2017 ABE Contacts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401556"/>
              </p:ext>
            </p:extLst>
          </p:nvPr>
        </p:nvGraphicFramePr>
        <p:xfrm>
          <a:off x="629921" y="1004571"/>
          <a:ext cx="3617596" cy="4152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7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73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Contacts</a:t>
                      </a:r>
                    </a:p>
                  </a:txBody>
                  <a:tcPr marL="68580" marR="68580" marT="34290" marB="3429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732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D.C. Virgo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Reginald Clark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732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Holly Shelter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Wynelle Kovach/Allen</a:t>
                      </a:r>
                      <a:r>
                        <a:rPr lang="en-US" sz="1400" baseline="0" dirty="0">
                          <a:solidFill>
                            <a:schemeClr val="bg2"/>
                          </a:solidFill>
                        </a:rPr>
                        <a:t> Scott Carter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732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Murray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Kevin Cearfoss/APs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732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Myrtle Grove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Clint Hardy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732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Noble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Eric Flore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732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Roland-Grise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Sheri Ashley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732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Trask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Leslie Gehris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732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Williston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Steven Braune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9064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J.C. Roe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Kristine Branch/</a:t>
                      </a:r>
                    </a:p>
                    <a:p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Glen Locklear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30397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Career Readiness/</a:t>
                      </a:r>
                    </a:p>
                    <a:p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Mosley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Adrian Pearson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218371"/>
              </p:ext>
            </p:extLst>
          </p:nvPr>
        </p:nvGraphicFramePr>
        <p:xfrm>
          <a:off x="5104441" y="1004571"/>
          <a:ext cx="3688718" cy="1638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4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01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Contacts</a:t>
                      </a:r>
                    </a:p>
                  </a:txBody>
                  <a:tcPr marL="68580" marR="68580" marT="34290" marB="3429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Ashley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Toby Kasell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Hoggard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Larry Cleveland /</a:t>
                      </a:r>
                    </a:p>
                    <a:p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Kristi Tinnes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Laney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Jason Bentzler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New Hanover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David</a:t>
                      </a:r>
                      <a:r>
                        <a:rPr lang="en-US" sz="1400" baseline="0" dirty="0">
                          <a:solidFill>
                            <a:schemeClr val="bg2"/>
                          </a:solidFill>
                        </a:rPr>
                        <a:t> Bittner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536837"/>
              </p:ext>
            </p:extLst>
          </p:nvPr>
        </p:nvGraphicFramePr>
        <p:xfrm>
          <a:off x="5140320" y="3120393"/>
          <a:ext cx="3616960" cy="152907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08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8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206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Elementary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2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Pine Valley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Jenny Weinkle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2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Wrightsboro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Emily Grace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7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Forest</a:t>
                      </a:r>
                      <a:r>
                        <a:rPr lang="en-US" baseline="0" dirty="0">
                          <a:solidFill>
                            <a:schemeClr val="bg2"/>
                          </a:solidFill>
                        </a:rPr>
                        <a:t> Hills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Graham Elmore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2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R. Freeman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Sonya</a:t>
                      </a:r>
                      <a:r>
                        <a:rPr lang="en-US" baseline="0" dirty="0">
                          <a:solidFill>
                            <a:schemeClr val="bg2"/>
                          </a:solidFill>
                        </a:rPr>
                        <a:t> Oates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08149" y="2821349"/>
            <a:ext cx="39020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/>
              <a:t>* </a:t>
            </a:r>
            <a:r>
              <a:rPr lang="en-US" sz="1050" b="1" i="1" dirty="0">
                <a:solidFill>
                  <a:schemeClr val="tx2">
                    <a:lumMod val="50000"/>
                  </a:schemeClr>
                </a:solidFill>
              </a:rPr>
              <a:t>Isaac Bear and WECH are currently in a trial Subscription</a:t>
            </a:r>
          </a:p>
        </p:txBody>
      </p:sp>
    </p:spTree>
    <p:extLst>
      <p:ext uri="{BB962C8B-B14F-4D97-AF65-F5344CB8AC3E}">
        <p14:creationId xmlns:p14="http://schemas.microsoft.com/office/powerpoint/2010/main" val="507031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 t="11608" r="6881" b="34872"/>
          <a:stretch/>
        </p:blipFill>
        <p:spPr>
          <a:xfrm>
            <a:off x="847025" y="933650"/>
            <a:ext cx="7295948" cy="3773099"/>
          </a:xfrm>
          <a:prstGeom prst="rect">
            <a:avLst/>
          </a:prstGeom>
          <a:noFill/>
          <a:ln w="28575" cap="flat" cmpd="sng">
            <a:solidFill>
              <a:srgbClr val="185EA8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ABE?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highlight>
                  <a:srgbClr val="FFFFFF"/>
                </a:highlight>
              </a:rPr>
              <a:t>ABE is an electronic behavior data management system that collects district-wide data necessary for vertical reporting. Automated graphs provide detailed data revealing problematic areas and areas of improvement.  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highlight>
                  <a:srgbClr val="FFFFFF"/>
                </a:highlight>
              </a:rPr>
              <a:t>We are able to gain more control with the ability to track statistics on individual schools across the district. 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highlight>
                  <a:srgbClr val="FFFFFF"/>
                </a:highlight>
              </a:rPr>
              <a:t>By using ABE, we are able to demonstrate the high priority placed on behavior and social education.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Shape 83"/>
          <p:cNvGraphicFramePr/>
          <p:nvPr/>
        </p:nvGraphicFramePr>
        <p:xfrm>
          <a:off x="426725" y="903425"/>
          <a:ext cx="2945125" cy="4195895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{5B556C45-6242-43C9-9774-C0367B46ED1C}</a:tableStyleId>
              </a:tblPr>
              <a:tblGrid>
                <a:gridCol w="227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2675">
                <a:tc>
                  <a:txBody>
                    <a:bodyPr/>
                    <a:lstStyle/>
                    <a:p>
                      <a:pPr lvl="0" rtl="0">
                        <a:lnSpc>
                          <a:spcPct val="16666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 b="1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Active Students in District</a:t>
                      </a:r>
                    </a:p>
                  </a:txBody>
                  <a:tcPr marL="76200" marR="76200" marT="76200" marB="762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6666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20418</a:t>
                      </a:r>
                    </a:p>
                  </a:txBody>
                  <a:tcPr marL="76200" marR="76200" marT="76200" marB="762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675">
                <a:tc>
                  <a:txBody>
                    <a:bodyPr/>
                    <a:lstStyle/>
                    <a:p>
                      <a:pPr lvl="0" rtl="0">
                        <a:lnSpc>
                          <a:spcPct val="16666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 b="1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Students with Referrals</a:t>
                      </a:r>
                    </a:p>
                  </a:txBody>
                  <a:tcPr marL="76200" marR="76200" marT="76200" marB="762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6666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3042</a:t>
                      </a:r>
                    </a:p>
                  </a:txBody>
                  <a:tcPr marL="76200" marR="76200" marT="76200" marB="762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675">
                <a:tc>
                  <a:txBody>
                    <a:bodyPr/>
                    <a:lstStyle/>
                    <a:p>
                      <a:pPr lvl="0" rtl="0">
                        <a:lnSpc>
                          <a:spcPct val="16666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 b="1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% Student with Referrals</a:t>
                      </a:r>
                    </a:p>
                  </a:txBody>
                  <a:tcPr marL="76200" marR="76200" marT="76200" marB="762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6666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8%</a:t>
                      </a:r>
                    </a:p>
                  </a:txBody>
                  <a:tcPr marL="76200" marR="76200" marT="76200" marB="762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675">
                <a:tc>
                  <a:txBody>
                    <a:bodyPr/>
                    <a:lstStyle/>
                    <a:p>
                      <a:pPr lvl="0" rtl="0">
                        <a:lnSpc>
                          <a:spcPct val="16666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 b="1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Avg. Referrals / Students</a:t>
                      </a:r>
                    </a:p>
                  </a:txBody>
                  <a:tcPr marL="76200" marR="76200" marT="76200" marB="762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6666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0.3</a:t>
                      </a:r>
                    </a:p>
                  </a:txBody>
                  <a:tcPr marL="76200" marR="76200" marT="76200" marB="762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675">
                <a:tc>
                  <a:txBody>
                    <a:bodyPr/>
                    <a:lstStyle/>
                    <a:p>
                      <a:pPr lvl="0" rtl="0">
                        <a:lnSpc>
                          <a:spcPct val="16666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 b="1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Students with Interventions</a:t>
                      </a:r>
                    </a:p>
                  </a:txBody>
                  <a:tcPr marL="76200" marR="76200" marT="76200" marB="762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6666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975</a:t>
                      </a:r>
                    </a:p>
                  </a:txBody>
                  <a:tcPr marL="76200" marR="76200" marT="76200" marB="762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675">
                <a:tc>
                  <a:txBody>
                    <a:bodyPr/>
                    <a:lstStyle/>
                    <a:p>
                      <a:pPr lvl="0" rtl="0">
                        <a:lnSpc>
                          <a:spcPct val="16666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 b="1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% Students with Interventions</a:t>
                      </a:r>
                    </a:p>
                  </a:txBody>
                  <a:tcPr marL="76200" marR="76200" marT="76200" marB="762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6666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3%</a:t>
                      </a:r>
                    </a:p>
                  </a:txBody>
                  <a:tcPr marL="76200" marR="76200" marT="76200" marB="762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675">
                <a:tc>
                  <a:txBody>
                    <a:bodyPr/>
                    <a:lstStyle/>
                    <a:p>
                      <a:pPr lvl="0" rtl="0">
                        <a:lnSpc>
                          <a:spcPct val="16666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 b="1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Avg. Interventions / Student</a:t>
                      </a:r>
                    </a:p>
                  </a:txBody>
                  <a:tcPr marL="76200" marR="76200" marT="76200" marB="762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6666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0.1</a:t>
                      </a:r>
                    </a:p>
                  </a:txBody>
                  <a:tcPr marL="76200" marR="76200" marT="76200" marB="762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675">
                <a:tc>
                  <a:txBody>
                    <a:bodyPr/>
                    <a:lstStyle/>
                    <a:p>
                      <a:pPr lvl="0" rtl="0">
                        <a:lnSpc>
                          <a:spcPct val="16666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 b="1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Total Referrals</a:t>
                      </a:r>
                    </a:p>
                  </a:txBody>
                  <a:tcPr marL="76200" marR="76200" marT="76200" marB="762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6666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 b="1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9997</a:t>
                      </a:r>
                    </a:p>
                  </a:txBody>
                  <a:tcPr marL="76200" marR="76200" marT="76200" marB="762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675">
                <a:tc>
                  <a:txBody>
                    <a:bodyPr/>
                    <a:lstStyle/>
                    <a:p>
                      <a:pPr lvl="0" rtl="0">
                        <a:lnSpc>
                          <a:spcPct val="16666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 b="1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- With Interventions</a:t>
                      </a:r>
                    </a:p>
                  </a:txBody>
                  <a:tcPr marL="438150" marR="76200" marT="76200" marB="762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6666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1068</a:t>
                      </a:r>
                    </a:p>
                  </a:txBody>
                  <a:tcPr marL="76200" marR="76200" marT="76200" marB="762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675">
                <a:tc>
                  <a:txBody>
                    <a:bodyPr/>
                    <a:lstStyle/>
                    <a:p>
                      <a:pPr lvl="0" rtl="0">
                        <a:lnSpc>
                          <a:spcPct val="16666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 b="1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- Without Interventions</a:t>
                      </a:r>
                    </a:p>
                  </a:txBody>
                  <a:tcPr marL="438150" marR="76200" marT="76200" marB="762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6666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8929</a:t>
                      </a:r>
                    </a:p>
                  </a:txBody>
                  <a:tcPr marL="76200" marR="76200" marT="76200" marB="762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675">
                <a:tc>
                  <a:txBody>
                    <a:bodyPr/>
                    <a:lstStyle/>
                    <a:p>
                      <a:pPr lvl="0" rtl="0">
                        <a:lnSpc>
                          <a:spcPct val="16666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 b="1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Total Interventions</a:t>
                      </a:r>
                    </a:p>
                  </a:txBody>
                  <a:tcPr marL="76200" marR="76200" marT="76200" marB="762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6666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 b="1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1882</a:t>
                      </a:r>
                    </a:p>
                  </a:txBody>
                  <a:tcPr marL="76200" marR="76200" marT="76200" marB="762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4" name="Shape 84"/>
          <p:cNvSpPr txBox="1"/>
          <p:nvPr/>
        </p:nvSpPr>
        <p:spPr>
          <a:xfrm>
            <a:off x="399287" y="178325"/>
            <a:ext cx="3000000" cy="72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666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350" b="1">
                <a:highlight>
                  <a:srgbClr val="FFFFFF"/>
                </a:highlight>
              </a:rPr>
              <a:t>District Statistics</a:t>
            </a: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l="10201" t="27541" r="28565" b="29044"/>
          <a:stretch/>
        </p:blipFill>
        <p:spPr>
          <a:xfrm>
            <a:off x="3686450" y="1212800"/>
            <a:ext cx="4985900" cy="32148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3623600" y="248550"/>
            <a:ext cx="5286599" cy="879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b="1"/>
              <a:t>What we get to see!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" b="1" dirty="0">
                <a:solidFill>
                  <a:srgbClr val="000000"/>
                </a:solidFill>
                <a:highlight>
                  <a:srgbClr val="FFFFFF"/>
                </a:highlight>
              </a:rPr>
              <a:t>Electronic Referrals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" b="1" dirty="0">
                <a:solidFill>
                  <a:srgbClr val="000000"/>
                </a:solidFill>
                <a:highlight>
                  <a:srgbClr val="FFFFFF"/>
                </a:highlight>
              </a:rPr>
              <a:t>Elementary,Middle/High School Interventions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" b="1" dirty="0">
                <a:solidFill>
                  <a:srgbClr val="000000"/>
                </a:solidFill>
                <a:highlight>
                  <a:srgbClr val="FFFFFF"/>
                </a:highlight>
              </a:rPr>
              <a:t>School Wide Behavior Statistics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" b="1" dirty="0">
                <a:solidFill>
                  <a:srgbClr val="000000"/>
                </a:solidFill>
                <a:highlight>
                  <a:srgbClr val="FFFFFF"/>
                </a:highlight>
              </a:rPr>
              <a:t>Behavioral Exchange Game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" b="1" dirty="0">
                <a:solidFill>
                  <a:srgbClr val="000000"/>
                </a:solidFill>
                <a:highlight>
                  <a:srgbClr val="FFFFFF"/>
                </a:highlight>
              </a:rPr>
              <a:t>My Classroom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" b="1" dirty="0">
                <a:solidFill>
                  <a:srgbClr val="000000"/>
                </a:solidFill>
                <a:highlight>
                  <a:srgbClr val="FFFFFF"/>
                </a:highlight>
              </a:rPr>
              <a:t>Functional Behavior Assessment and BIPs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" b="1" dirty="0">
                <a:solidFill>
                  <a:srgbClr val="000000"/>
                </a:solidFill>
                <a:highlight>
                  <a:srgbClr val="FFFFFF"/>
                </a:highlight>
              </a:rPr>
              <a:t>Parent Portal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i="1" dirty="0">
                <a:solidFill>
                  <a:srgbClr val="0000FF"/>
                </a:solidFill>
                <a:highlight>
                  <a:srgbClr val="FFFFFF"/>
                </a:highlight>
              </a:rPr>
              <a:t>Supports communication between Admin and Staff on current action on student behaviors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i="1" dirty="0">
                <a:solidFill>
                  <a:srgbClr val="0000FF"/>
                </a:solidFill>
                <a:highlight>
                  <a:srgbClr val="FFFFFF"/>
                </a:highlight>
              </a:rPr>
              <a:t>Referrals can be made to Counselors.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i="1" dirty="0">
                <a:solidFill>
                  <a:srgbClr val="0000FF"/>
                </a:solidFill>
                <a:highlight>
                  <a:srgbClr val="FFFFFF"/>
                </a:highlight>
              </a:rPr>
              <a:t>Interventions/Modules are interactive or on paper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i="1" dirty="0">
                <a:solidFill>
                  <a:srgbClr val="0000FF"/>
                </a:solidFill>
                <a:highlight>
                  <a:srgbClr val="FFFFFF"/>
                </a:highlight>
              </a:rPr>
              <a:t>Daily updates available to view entire district Students to gain points for positive behaviors</a:t>
            </a:r>
            <a:endParaRPr lang="en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i="1" dirty="0">
                <a:solidFill>
                  <a:srgbClr val="0000FF"/>
                </a:solidFill>
                <a:highlight>
                  <a:srgbClr val="FFFFFF"/>
                </a:highlight>
              </a:rPr>
              <a:t>Behaviors of allstudents in classes viewed in one glimpse</a:t>
            </a:r>
            <a:endParaRPr lang="en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i="1" dirty="0">
                <a:solidFill>
                  <a:srgbClr val="0000FF"/>
                </a:solidFill>
                <a:highlight>
                  <a:srgbClr val="FFFFFF"/>
                </a:highlight>
              </a:rPr>
              <a:t>Automatically populated BIPs from FBA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i="1" dirty="0">
                <a:solidFill>
                  <a:srgbClr val="0000FF"/>
                </a:solidFill>
                <a:highlight>
                  <a:srgbClr val="FFFFFF"/>
                </a:highlight>
              </a:rPr>
              <a:t>Parent letters generated after interventions are completed.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021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Quick Snapshot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90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algn="ctr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algn="ctr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algn="ctr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algn="ctr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algn="ctr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  <a:highlight>
                  <a:srgbClr val="FFFFFF"/>
                </a:highlight>
              </a:rPr>
              <a:t>Paperless system keeps Referrals, Interventions, FBA, and Notes connected to the student by keeping essential files organized and easily accessible.</a:t>
            </a: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 l="17364" t="23393" r="20508" b="15414"/>
          <a:stretch/>
        </p:blipFill>
        <p:spPr>
          <a:xfrm>
            <a:off x="2002050" y="1152475"/>
            <a:ext cx="4774125" cy="312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Current Use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>
                <a:solidFill>
                  <a:srgbClr val="000000"/>
                </a:solidFill>
              </a:rPr>
              <a:t>Used in all middle and high-schools, four elementary schools and it is being used at J.C. Roe Center and the Career Readiness Center/Mosley.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dirty="0">
                <a:solidFill>
                  <a:srgbClr val="000000"/>
                </a:solidFill>
              </a:rPr>
              <a:t>Allows for the managing of anecdotal data that can not be entered into PS.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dirty="0">
                <a:solidFill>
                  <a:srgbClr val="000000"/>
                </a:solidFill>
              </a:rPr>
              <a:t>Provides a view of the number and types of referrals made by individual teachers to support assessing needs for professional development.</a:t>
            </a:r>
          </a:p>
          <a:p>
            <a:pPr lvl="0">
              <a:spcBef>
                <a:spcPts val="0"/>
              </a:spcBef>
              <a:buNone/>
            </a:pPr>
            <a:r>
              <a:rPr lang="en" b="1" dirty="0">
                <a:solidFill>
                  <a:srgbClr val="000000"/>
                </a:solidFill>
              </a:rPr>
              <a:t>Allows teachers to document behavior occurring in class that does not rise to the level of an office referral so that more specific data can be provided for parent conferences.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721</Words>
  <Application>Microsoft Office PowerPoint</Application>
  <PresentationFormat>On-screen Show (16:9)</PresentationFormat>
  <Paragraphs>165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Wingdings</vt:lpstr>
      <vt:lpstr>Playfair Display</vt:lpstr>
      <vt:lpstr>Montserrat</vt:lpstr>
      <vt:lpstr>Oswald</vt:lpstr>
      <vt:lpstr>Arial</vt:lpstr>
      <vt:lpstr>pop</vt:lpstr>
      <vt:lpstr>ABE</vt:lpstr>
      <vt:lpstr>Schools Currently Using ABE 2016-2017</vt:lpstr>
      <vt:lpstr>2016-2017 ABE Contacts </vt:lpstr>
      <vt:lpstr>PowerPoint Presentation</vt:lpstr>
      <vt:lpstr>What is ABE?</vt:lpstr>
      <vt:lpstr>PowerPoint Presentation</vt:lpstr>
      <vt:lpstr>Features</vt:lpstr>
      <vt:lpstr>Quick Snapshot</vt:lpstr>
      <vt:lpstr>Current Use</vt:lpstr>
      <vt:lpstr>Training Site</vt:lpstr>
      <vt:lpstr>ADVANCED ABE</vt:lpstr>
      <vt:lpstr>DISTRICT VIEW</vt:lpstr>
      <vt:lpstr>PowerPoint Presentation</vt:lpstr>
      <vt:lpstr>Update </vt:lpstr>
      <vt:lpstr>Future ABE</vt:lpstr>
      <vt:lpstr>More to come in 2.0</vt:lpstr>
      <vt:lpstr>For Assistance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ABE</dc:title>
  <dc:creator>Janna</dc:creator>
  <cp:lastModifiedBy>Janna</cp:lastModifiedBy>
  <cp:revision>12</cp:revision>
  <dcterms:modified xsi:type="dcterms:W3CDTF">2017-02-21T13:24:03Z</dcterms:modified>
</cp:coreProperties>
</file>