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95" r:id="rId1"/>
  </p:sldMasterIdLst>
  <p:sldIdLst>
    <p:sldId id="256" r:id="rId2"/>
    <p:sldId id="270" r:id="rId3"/>
    <p:sldId id="267" r:id="rId4"/>
    <p:sldId id="264" r:id="rId5"/>
    <p:sldId id="268" r:id="rId6"/>
    <p:sldId id="269" r:id="rId7"/>
    <p:sldId id="263" r:id="rId8"/>
    <p:sldId id="262" r:id="rId9"/>
    <p:sldId id="265" r:id="rId10"/>
    <p:sldId id="258" r:id="rId11"/>
    <p:sldId id="25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58" autoAdjust="0"/>
    <p:restoredTop sz="94660"/>
  </p:normalViewPr>
  <p:slideViewPr>
    <p:cSldViewPr snapToGrid="0">
      <p:cViewPr varScale="1">
        <p:scale>
          <a:sx n="49" d="100"/>
          <a:sy n="49" d="100"/>
        </p:scale>
        <p:origin x="44" y="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a\Desktop\InterAgency%20Agreement%20Progress%20Monitoring%20Year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a\Desktop\InterAgency%20Agreement%20Progress%20Monitoring%20Year%2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na\Desktop\InterAgency%20Agreement%20Progress%20Monitoring%20Year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Incidents 2013-16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 Incidents</c:v>
                </c:pt>
                <c:pt idx="1">
                  <c:v>Drugs</c:v>
                </c:pt>
                <c:pt idx="2">
                  <c:v>Weapons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285</c:v>
                </c:pt>
                <c:pt idx="1">
                  <c:v>45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F-4E81-8A40-2D6E65BE0D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 Incidents</c:v>
                </c:pt>
                <c:pt idx="1">
                  <c:v>Drugs</c:v>
                </c:pt>
                <c:pt idx="2">
                  <c:v>Weapons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246</c:v>
                </c:pt>
                <c:pt idx="1">
                  <c:v>39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7F-4E81-8A40-2D6E65BE0D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 Incidents</c:v>
                </c:pt>
                <c:pt idx="1">
                  <c:v>Drugs</c:v>
                </c:pt>
                <c:pt idx="2">
                  <c:v>Weapons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390</c:v>
                </c:pt>
                <c:pt idx="1">
                  <c:v>61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7F-4E81-8A40-2D6E65BE0DC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9102792"/>
        <c:axId val="589105416"/>
      </c:barChart>
      <c:catAx>
        <c:axId val="589102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105416"/>
        <c:crosses val="autoZero"/>
        <c:auto val="1"/>
        <c:lblAlgn val="ctr"/>
        <c:lblOffset val="100"/>
        <c:noMultiLvlLbl val="0"/>
      </c:catAx>
      <c:valAx>
        <c:axId val="589105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102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Judicial Penalties </a:t>
            </a:r>
            <a:r>
              <a:rPr lang="en-US" sz="2400" b="1" i="0" u="none" strike="noStrike" baseline="0" dirty="0">
                <a:effectLst/>
              </a:rPr>
              <a:t>2013-16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Sheet1!$A$11</c:f>
              <c:strCache>
                <c:ptCount val="1"/>
                <c:pt idx="0">
                  <c:v>Judicial Penalties</c:v>
                </c:pt>
              </c:strCache>
            </c:strRef>
          </c:cat>
          <c:val>
            <c:numRef>
              <c:f>Sheet1!$B$11</c:f>
              <c:numCache>
                <c:formatCode>General</c:formatCode>
                <c:ptCount val="1"/>
                <c:pt idx="0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5F-40EA-BEA0-472FA1DBF0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Sheet1!$A$11</c:f>
              <c:strCache>
                <c:ptCount val="1"/>
                <c:pt idx="0">
                  <c:v>Judicial Penalties</c:v>
                </c:pt>
              </c:strCache>
            </c:strRef>
          </c:cat>
          <c:val>
            <c:numRef>
              <c:f>Sheet1!$C$11</c:f>
              <c:numCache>
                <c:formatCode>General</c:formatCode>
                <c:ptCount val="1"/>
                <c:pt idx="0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5F-40EA-BEA0-472FA1DBF0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Sheet1!$A$11</c:f>
              <c:strCache>
                <c:ptCount val="1"/>
                <c:pt idx="0">
                  <c:v>Judicial Penalties</c:v>
                </c:pt>
              </c:strCache>
            </c:strRef>
          </c:cat>
          <c:val>
            <c:numRef>
              <c:f>Sheet1!$D$11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5F-40EA-BEA0-472FA1DBF0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0499712"/>
        <c:axId val="510496760"/>
      </c:barChart>
      <c:catAx>
        <c:axId val="51049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496760"/>
        <c:crosses val="autoZero"/>
        <c:auto val="1"/>
        <c:lblAlgn val="ctr"/>
        <c:lblOffset val="100"/>
        <c:noMultiLvlLbl val="0"/>
      </c:catAx>
      <c:valAx>
        <c:axId val="51049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49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Judicial Diversions 2013-16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2013-14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Sheet1!$A$19</c:f>
              <c:strCache>
                <c:ptCount val="1"/>
                <c:pt idx="0">
                  <c:v>Judicial Diversions</c:v>
                </c:pt>
              </c:strCache>
            </c:strRef>
          </c:cat>
          <c:val>
            <c:numRef>
              <c:f>Sheet1!$B$19</c:f>
              <c:numCache>
                <c:formatCode>General</c:formatCode>
                <c:ptCount val="1"/>
                <c:pt idx="0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E0-4D77-A067-C39FC74DFA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2014-15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Sheet1!$A$19</c:f>
              <c:strCache>
                <c:ptCount val="1"/>
                <c:pt idx="0">
                  <c:v>Judicial Diversions</c:v>
                </c:pt>
              </c:strCache>
            </c:strRef>
          </c:cat>
          <c:val>
            <c:numRef>
              <c:f>Sheet1!$C$19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E0-4D77-A067-C39FC74DFA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2015-16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Sheet1!$A$19</c:f>
              <c:strCache>
                <c:ptCount val="1"/>
                <c:pt idx="0">
                  <c:v>Judicial Diversions</c:v>
                </c:pt>
              </c:strCache>
            </c:strRef>
          </c:cat>
          <c:val>
            <c:numRef>
              <c:f>Sheet1!$D$19</c:f>
              <c:numCache>
                <c:formatCode>General</c:formatCode>
                <c:ptCount val="1"/>
                <c:pt idx="0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E0-4D77-A067-C39FC74DFA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89673712"/>
        <c:axId val="589676336"/>
      </c:barChart>
      <c:catAx>
        <c:axId val="58967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676336"/>
        <c:crosses val="autoZero"/>
        <c:auto val="1"/>
        <c:lblAlgn val="ctr"/>
        <c:lblOffset val="100"/>
        <c:noMultiLvlLbl val="0"/>
      </c:catAx>
      <c:valAx>
        <c:axId val="58967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67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3284890-85D2-4D7B-8EF5-15A9C1DB8F42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558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160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64C608-40B1-4030-A28D-5B74BC98ADCE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269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64C608-40B1-4030-A28D-5B74BC98ADCE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574685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664C608-40B1-4030-A28D-5B74BC98ADCE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972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7826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597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585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6764DA5-CD3D-4590-A511-FCD3BC7A793E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17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62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6F822A4-8DA6-4447-9B1F-C5DB58435268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4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8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8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53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720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0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1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  <p:sldLayoutId id="2147484107" r:id="rId12"/>
    <p:sldLayoutId id="2147484108" r:id="rId13"/>
    <p:sldLayoutId id="2147484109" r:id="rId14"/>
    <p:sldLayoutId id="2147484110" r:id="rId15"/>
    <p:sldLayoutId id="2147484111" r:id="rId16"/>
    <p:sldLayoutId id="2147484112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aferschoolstaskforce.weebly.com/interagency-agreemen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7" y="797442"/>
            <a:ext cx="9978657" cy="2339163"/>
          </a:xfrm>
        </p:spPr>
        <p:txBody>
          <a:bodyPr>
            <a:normAutofit fontScale="90000"/>
          </a:bodyPr>
          <a:lstStyle/>
          <a:p>
            <a:r>
              <a:rPr lang="en-US" dirty="0"/>
              <a:t>Interagency Agreement</a:t>
            </a:r>
            <a:br>
              <a:rPr lang="en-US" dirty="0"/>
            </a:br>
            <a:r>
              <a:rPr lang="en-US" dirty="0"/>
              <a:t>Progress Year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1248" y="3492795"/>
            <a:ext cx="7800754" cy="1419447"/>
          </a:xfrm>
        </p:spPr>
        <p:txBody>
          <a:bodyPr>
            <a:normAutofit/>
          </a:bodyPr>
          <a:lstStyle/>
          <a:p>
            <a:r>
              <a:rPr lang="en-US" dirty="0"/>
              <a:t>Dr. Janna Robertson, University of North Carolina, Wilmington</a:t>
            </a:r>
          </a:p>
          <a:p>
            <a:r>
              <a:rPr lang="en-US" dirty="0"/>
              <a:t>Chief Judge J. Corpening, North Carolina District 5</a:t>
            </a:r>
          </a:p>
          <a:p>
            <a:r>
              <a:rPr lang="en-US" dirty="0"/>
              <a:t>Ms. Judy Stubblefield, New Hanover County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3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OSS HIGH SCHOOL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93291"/>
              </p:ext>
            </p:extLst>
          </p:nvPr>
        </p:nvGraphicFramePr>
        <p:xfrm>
          <a:off x="914400" y="2366963"/>
          <a:ext cx="10769598" cy="2757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0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489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ENROLLED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290">
                <a:tc>
                  <a:txBody>
                    <a:bodyPr/>
                    <a:lstStyle/>
                    <a:p>
                      <a:r>
                        <a:rPr lang="en-US" sz="2400" dirty="0"/>
                        <a:t>ASHLEY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LANEY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HOGGARD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NHHS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MOSLEY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7283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921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OSS MIDDLE SCHOOL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5440803"/>
              </p:ext>
            </p:extLst>
          </p:nvPr>
        </p:nvGraphicFramePr>
        <p:xfrm>
          <a:off x="694266" y="2366963"/>
          <a:ext cx="5325534" cy="308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7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6794">
                <a:tc>
                  <a:txBody>
                    <a:bodyPr/>
                    <a:lstStyle/>
                    <a:p>
                      <a:r>
                        <a:rPr lang="en-US" dirty="0"/>
                        <a:t>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94">
                <a:tc>
                  <a:txBody>
                    <a:bodyPr/>
                    <a:lstStyle/>
                    <a:p>
                      <a:r>
                        <a:rPr lang="en-US" sz="2000" dirty="0"/>
                        <a:t>Murray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794">
                <a:tc>
                  <a:txBody>
                    <a:bodyPr/>
                    <a:lstStyle/>
                    <a:p>
                      <a:r>
                        <a:rPr lang="en-US" sz="2000" dirty="0"/>
                        <a:t>D.C. Virgo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794">
                <a:tc>
                  <a:txBody>
                    <a:bodyPr/>
                    <a:lstStyle/>
                    <a:p>
                      <a:r>
                        <a:rPr lang="en-US" sz="2000" dirty="0"/>
                        <a:t>Trask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794">
                <a:tc>
                  <a:txBody>
                    <a:bodyPr/>
                    <a:lstStyle/>
                    <a:p>
                      <a:r>
                        <a:rPr lang="en-US" sz="2000" dirty="0"/>
                        <a:t>HSMS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5525925"/>
              </p:ext>
            </p:extLst>
          </p:nvPr>
        </p:nvGraphicFramePr>
        <p:xfrm>
          <a:off x="6172200" y="2366963"/>
          <a:ext cx="5511800" cy="308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3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6794">
                <a:tc>
                  <a:txBody>
                    <a:bodyPr/>
                    <a:lstStyle/>
                    <a:p>
                      <a:r>
                        <a:rPr lang="en-US" dirty="0"/>
                        <a:t>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794">
                <a:tc>
                  <a:txBody>
                    <a:bodyPr/>
                    <a:lstStyle/>
                    <a:p>
                      <a:r>
                        <a:rPr lang="en-US" sz="2000" dirty="0"/>
                        <a:t>Noble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794">
                <a:tc>
                  <a:txBody>
                    <a:bodyPr/>
                    <a:lstStyle/>
                    <a:p>
                      <a:r>
                        <a:rPr lang="en-US" sz="2000" dirty="0"/>
                        <a:t>MGMS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794">
                <a:tc>
                  <a:txBody>
                    <a:bodyPr/>
                    <a:lstStyle/>
                    <a:p>
                      <a:r>
                        <a:rPr lang="en-US" sz="2000" dirty="0"/>
                        <a:t>Roland-Grise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794">
                <a:tc>
                  <a:txBody>
                    <a:bodyPr/>
                    <a:lstStyle/>
                    <a:p>
                      <a:r>
                        <a:rPr lang="en-US" sz="2000" dirty="0"/>
                        <a:t>Williston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392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Elementary OSS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133294"/>
              </p:ext>
            </p:extLst>
          </p:nvPr>
        </p:nvGraphicFramePr>
        <p:xfrm>
          <a:off x="1180214" y="2604977"/>
          <a:ext cx="9718157" cy="1913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6575">
                  <a:extLst>
                    <a:ext uri="{9D8B030D-6E8A-4147-A177-3AD203B41FA5}">
                      <a16:colId xmlns:a16="http://schemas.microsoft.com/office/drawing/2014/main" val="2935060243"/>
                    </a:ext>
                  </a:extLst>
                </a:gridCol>
                <a:gridCol w="1264602">
                  <a:extLst>
                    <a:ext uri="{9D8B030D-6E8A-4147-A177-3AD203B41FA5}">
                      <a16:colId xmlns:a16="http://schemas.microsoft.com/office/drawing/2014/main" val="1372411801"/>
                    </a:ext>
                  </a:extLst>
                </a:gridCol>
                <a:gridCol w="1445676">
                  <a:extLst>
                    <a:ext uri="{9D8B030D-6E8A-4147-A177-3AD203B41FA5}">
                      <a16:colId xmlns:a16="http://schemas.microsoft.com/office/drawing/2014/main" val="424156550"/>
                    </a:ext>
                  </a:extLst>
                </a:gridCol>
                <a:gridCol w="1182826">
                  <a:extLst>
                    <a:ext uri="{9D8B030D-6E8A-4147-A177-3AD203B41FA5}">
                      <a16:colId xmlns:a16="http://schemas.microsoft.com/office/drawing/2014/main" val="572409407"/>
                    </a:ext>
                  </a:extLst>
                </a:gridCol>
                <a:gridCol w="1182826">
                  <a:extLst>
                    <a:ext uri="{9D8B030D-6E8A-4147-A177-3AD203B41FA5}">
                      <a16:colId xmlns:a16="http://schemas.microsoft.com/office/drawing/2014/main" val="2070286395"/>
                    </a:ext>
                  </a:extLst>
                </a:gridCol>
                <a:gridCol w="1182826">
                  <a:extLst>
                    <a:ext uri="{9D8B030D-6E8A-4147-A177-3AD203B41FA5}">
                      <a16:colId xmlns:a16="http://schemas.microsoft.com/office/drawing/2014/main" val="3944631225"/>
                    </a:ext>
                  </a:extLst>
                </a:gridCol>
                <a:gridCol w="1182826">
                  <a:extLst>
                    <a:ext uri="{9D8B030D-6E8A-4147-A177-3AD203B41FA5}">
                      <a16:colId xmlns:a16="http://schemas.microsoft.com/office/drawing/2014/main" val="4229074393"/>
                    </a:ext>
                  </a:extLst>
                </a:gridCol>
              </a:tblGrid>
              <a:tr h="6379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Asian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Black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Hisp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White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Multi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  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37308598"/>
                  </a:ext>
                </a:extLst>
              </a:tr>
              <a:tr h="6379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ALL Elem OSS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948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285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63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 1397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3859416"/>
                  </a:ext>
                </a:extLst>
              </a:tr>
              <a:tr h="63795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ALL Elem ISS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472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28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84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 600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264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49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Inter-Agency Governance Agreement On the Handling of School Offenses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http://saferschoolstaskforce.weebly.com/interagency-agreement.html</a:t>
            </a:r>
            <a:r>
              <a:rPr lang="en-US" dirty="0"/>
              <a:t> </a:t>
            </a:r>
          </a:p>
          <a:p>
            <a:r>
              <a:rPr lang="en-US" dirty="0"/>
              <a:t>Signed November, 2015</a:t>
            </a:r>
          </a:p>
          <a:p>
            <a:r>
              <a:rPr lang="en-US" dirty="0"/>
              <a:t>Implemented 2015-16 school year</a:t>
            </a:r>
          </a:p>
          <a:p>
            <a:r>
              <a:rPr lang="en-US" dirty="0"/>
              <a:t>This presentation focuses on the results after 1 year and what steps we are doing now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12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163186"/>
              </p:ext>
            </p:extLst>
          </p:nvPr>
        </p:nvGraphicFramePr>
        <p:xfrm>
          <a:off x="1387550" y="1419447"/>
          <a:ext cx="9080204" cy="516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7397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Common OFFENSES</a:t>
            </a:r>
            <a:br>
              <a:rPr lang="en-US" dirty="0"/>
            </a:br>
            <a:r>
              <a:rPr lang="en-US" dirty="0"/>
              <a:t>2015-16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Assault: 78</a:t>
            </a:r>
          </a:p>
          <a:p>
            <a:pPr lvl="0"/>
            <a:r>
              <a:rPr lang="en-US" sz="2800" dirty="0"/>
              <a:t>Weapons: 69</a:t>
            </a:r>
          </a:p>
          <a:p>
            <a:pPr lvl="0"/>
            <a:r>
              <a:rPr lang="en-US" sz="2800" dirty="0"/>
              <a:t>Disorderly Conduct: 49</a:t>
            </a:r>
          </a:p>
          <a:p>
            <a:pPr lvl="0"/>
            <a:r>
              <a:rPr lang="en-US" sz="2800" dirty="0"/>
              <a:t>Simple Possession: 48</a:t>
            </a:r>
          </a:p>
          <a:p>
            <a:pPr lvl="0"/>
            <a:r>
              <a:rPr lang="en-US" sz="2800" dirty="0"/>
              <a:t>Affray: 34</a:t>
            </a:r>
          </a:p>
          <a:p>
            <a:pPr lvl="0"/>
            <a:r>
              <a:rPr lang="en-US" sz="2800" dirty="0"/>
              <a:t>Drug Paraphernalia: 32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23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889700"/>
              </p:ext>
            </p:extLst>
          </p:nvPr>
        </p:nvGraphicFramePr>
        <p:xfrm>
          <a:off x="3567224" y="1547037"/>
          <a:ext cx="7938976" cy="4671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372" y="2323213"/>
            <a:ext cx="253586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Penalties: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Juvenile Petition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Arrest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Warrant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Secure Custody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13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986967"/>
              </p:ext>
            </p:extLst>
          </p:nvPr>
        </p:nvGraphicFramePr>
        <p:xfrm>
          <a:off x="3957083" y="1456662"/>
          <a:ext cx="8234917" cy="452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3526" y="2057400"/>
            <a:ext cx="27538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Diversions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Teen Court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Youth Court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988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132908"/>
            <a:ext cx="10364451" cy="1228060"/>
          </a:xfrm>
        </p:spPr>
        <p:txBody>
          <a:bodyPr/>
          <a:lstStyle/>
          <a:p>
            <a:r>
              <a:rPr lang="en-US" dirty="0"/>
              <a:t>Charges AND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360968"/>
            <a:ext cx="10363826" cy="4933506"/>
          </a:xfrm>
        </p:spPr>
        <p:txBody>
          <a:bodyPr>
            <a:normAutofit/>
          </a:bodyPr>
          <a:lstStyle/>
          <a:p>
            <a:r>
              <a:rPr lang="en-US" sz="2400" b="1" dirty="0"/>
              <a:t>2015-16 Charges:  </a:t>
            </a:r>
            <a:r>
              <a:rPr lang="en-US" sz="2400" dirty="0"/>
              <a:t>Felonies: 25 Misdemeanors: 362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 2015-16 Actions Taken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000" b="1" i="1" dirty="0"/>
              <a:t>School Action 190 </a:t>
            </a:r>
            <a:r>
              <a:rPr lang="en-US" sz="2000" dirty="0"/>
              <a:t>(New category, only since agreement 2015-16)</a:t>
            </a:r>
          </a:p>
          <a:p>
            <a:pPr lvl="1"/>
            <a:r>
              <a:rPr lang="en-US" sz="2000" dirty="0"/>
              <a:t>Teen Court: 53 </a:t>
            </a:r>
          </a:p>
          <a:p>
            <a:pPr lvl="1"/>
            <a:r>
              <a:rPr lang="en-US" sz="2000" dirty="0"/>
              <a:t>Youth Court: 21</a:t>
            </a:r>
          </a:p>
          <a:p>
            <a:pPr lvl="1"/>
            <a:r>
              <a:rPr lang="en-US" sz="2000" dirty="0"/>
              <a:t>Citations: 35</a:t>
            </a:r>
          </a:p>
          <a:p>
            <a:pPr lvl="1"/>
            <a:r>
              <a:rPr lang="en-US" dirty="0"/>
              <a:t>Elements: 5</a:t>
            </a:r>
            <a:endParaRPr lang="en-US" sz="2000" dirty="0"/>
          </a:p>
          <a:p>
            <a:pPr lvl="1"/>
            <a:r>
              <a:rPr lang="en-US" i="1" dirty="0"/>
              <a:t>Juvenile Petition: 62</a:t>
            </a:r>
            <a:endParaRPr lang="en-US" sz="2000" i="1" dirty="0"/>
          </a:p>
          <a:p>
            <a:pPr lvl="1"/>
            <a:r>
              <a:rPr lang="en-US" sz="2000" i="1" dirty="0"/>
              <a:t>Arrest: 14</a:t>
            </a:r>
          </a:p>
          <a:p>
            <a:pPr lvl="1"/>
            <a:r>
              <a:rPr lang="en-US" sz="2000" i="1" dirty="0"/>
              <a:t>Warrant: 5</a:t>
            </a:r>
          </a:p>
          <a:p>
            <a:pPr lvl="1"/>
            <a:r>
              <a:rPr lang="en-US" sz="2000" i="1" dirty="0"/>
              <a:t>Secure Custody: 3</a:t>
            </a:r>
            <a:r>
              <a:rPr lang="en-US" sz="20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23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180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3200" dirty="0"/>
              <a:t>Middle and high School</a:t>
            </a:r>
            <a:br>
              <a:rPr lang="en-US" sz="3200" dirty="0"/>
            </a:br>
            <a:r>
              <a:rPr lang="en-US" sz="3200" dirty="0"/>
              <a:t>Referrals to Law Enforcement, OSS, ISS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222319"/>
              </p:ext>
            </p:extLst>
          </p:nvPr>
        </p:nvGraphicFramePr>
        <p:xfrm>
          <a:off x="1690578" y="1596177"/>
          <a:ext cx="9431077" cy="4989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8714">
                  <a:extLst>
                    <a:ext uri="{9D8B030D-6E8A-4147-A177-3AD203B41FA5}">
                      <a16:colId xmlns:a16="http://schemas.microsoft.com/office/drawing/2014/main" val="2570248794"/>
                    </a:ext>
                  </a:extLst>
                </a:gridCol>
                <a:gridCol w="1513382">
                  <a:extLst>
                    <a:ext uri="{9D8B030D-6E8A-4147-A177-3AD203B41FA5}">
                      <a16:colId xmlns:a16="http://schemas.microsoft.com/office/drawing/2014/main" val="156837048"/>
                    </a:ext>
                  </a:extLst>
                </a:gridCol>
                <a:gridCol w="1756327">
                  <a:extLst>
                    <a:ext uri="{9D8B030D-6E8A-4147-A177-3AD203B41FA5}">
                      <a16:colId xmlns:a16="http://schemas.microsoft.com/office/drawing/2014/main" val="868570225"/>
                    </a:ext>
                  </a:extLst>
                </a:gridCol>
                <a:gridCol w="1756327">
                  <a:extLst>
                    <a:ext uri="{9D8B030D-6E8A-4147-A177-3AD203B41FA5}">
                      <a16:colId xmlns:a16="http://schemas.microsoft.com/office/drawing/2014/main" val="2147032429"/>
                    </a:ext>
                  </a:extLst>
                </a:gridCol>
                <a:gridCol w="1756327">
                  <a:extLst>
                    <a:ext uri="{9D8B030D-6E8A-4147-A177-3AD203B41FA5}">
                      <a16:colId xmlns:a16="http://schemas.microsoft.com/office/drawing/2014/main" val="3836492181"/>
                    </a:ext>
                  </a:extLst>
                </a:gridCol>
              </a:tblGrid>
              <a:tr h="11433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NHCS Middle and High School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2015-16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School Population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2015-16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Referrals to Law Enforcement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2015-16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2015-16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ISS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885790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Ashley HS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1881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 (3%)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2820638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New Hanover HS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 (2.9%)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1288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0554935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Hoggard HS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1746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 (2.6%)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0027852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Laney HS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 (3.2%)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0807526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Mosley Academy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 (31%)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24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N/A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2688115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Holly Shelter MS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(1.5%)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295010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Murray MS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 (1.6%)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3415840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Myrtle Grove MS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en-US" sz="1800">
                          <a:effectLst/>
                        </a:rPr>
                        <a:t>15 (2%)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en-US" sz="1800">
                          <a:effectLst/>
                        </a:rPr>
                        <a:t>212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11175" algn="l"/>
                        </a:tabLst>
                      </a:pPr>
                      <a:r>
                        <a:rPr lang="en-US" sz="1800">
                          <a:effectLst/>
                        </a:rPr>
                        <a:t>179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7839767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Noble MS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(1.2%)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9138386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Roland-Grise MS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794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 (1%)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0019133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Trask MS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(1.4%)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725465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Virgo MS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(5.4%)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324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8061532"/>
                  </a:ext>
                </a:extLst>
              </a:tr>
              <a:tr h="276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Williston MS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 (4.2%)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7888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655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-77916"/>
            <a:ext cx="10364451" cy="1596177"/>
          </a:xfrm>
        </p:spPr>
        <p:txBody>
          <a:bodyPr/>
          <a:lstStyle/>
          <a:p>
            <a:r>
              <a:rPr lang="en-US" dirty="0"/>
              <a:t>Ethnic BREAKDOWNS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1051"/>
              </p:ext>
            </p:extLst>
          </p:nvPr>
        </p:nvGraphicFramePr>
        <p:xfrm>
          <a:off x="281759" y="1334386"/>
          <a:ext cx="11632023" cy="2126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3795">
                  <a:extLst>
                    <a:ext uri="{9D8B030D-6E8A-4147-A177-3AD203B41FA5}">
                      <a16:colId xmlns:a16="http://schemas.microsoft.com/office/drawing/2014/main" val="3978784044"/>
                    </a:ext>
                  </a:extLst>
                </a:gridCol>
                <a:gridCol w="693268">
                  <a:extLst>
                    <a:ext uri="{9D8B030D-6E8A-4147-A177-3AD203B41FA5}">
                      <a16:colId xmlns:a16="http://schemas.microsoft.com/office/drawing/2014/main" val="2702064568"/>
                    </a:ext>
                  </a:extLst>
                </a:gridCol>
                <a:gridCol w="751428">
                  <a:extLst>
                    <a:ext uri="{9D8B030D-6E8A-4147-A177-3AD203B41FA5}">
                      <a16:colId xmlns:a16="http://schemas.microsoft.com/office/drawing/2014/main" val="2047612244"/>
                    </a:ext>
                  </a:extLst>
                </a:gridCol>
                <a:gridCol w="569969">
                  <a:extLst>
                    <a:ext uri="{9D8B030D-6E8A-4147-A177-3AD203B41FA5}">
                      <a16:colId xmlns:a16="http://schemas.microsoft.com/office/drawing/2014/main" val="3614880719"/>
                    </a:ext>
                  </a:extLst>
                </a:gridCol>
                <a:gridCol w="730491">
                  <a:extLst>
                    <a:ext uri="{9D8B030D-6E8A-4147-A177-3AD203B41FA5}">
                      <a16:colId xmlns:a16="http://schemas.microsoft.com/office/drawing/2014/main" val="1455636514"/>
                    </a:ext>
                  </a:extLst>
                </a:gridCol>
                <a:gridCol w="569969">
                  <a:extLst>
                    <a:ext uri="{9D8B030D-6E8A-4147-A177-3AD203B41FA5}">
                      <a16:colId xmlns:a16="http://schemas.microsoft.com/office/drawing/2014/main" val="2451982265"/>
                    </a:ext>
                  </a:extLst>
                </a:gridCol>
                <a:gridCol w="730491">
                  <a:extLst>
                    <a:ext uri="{9D8B030D-6E8A-4147-A177-3AD203B41FA5}">
                      <a16:colId xmlns:a16="http://schemas.microsoft.com/office/drawing/2014/main" val="3609251675"/>
                    </a:ext>
                  </a:extLst>
                </a:gridCol>
                <a:gridCol w="569969">
                  <a:extLst>
                    <a:ext uri="{9D8B030D-6E8A-4147-A177-3AD203B41FA5}">
                      <a16:colId xmlns:a16="http://schemas.microsoft.com/office/drawing/2014/main" val="261793397"/>
                    </a:ext>
                  </a:extLst>
                </a:gridCol>
                <a:gridCol w="730491">
                  <a:extLst>
                    <a:ext uri="{9D8B030D-6E8A-4147-A177-3AD203B41FA5}">
                      <a16:colId xmlns:a16="http://schemas.microsoft.com/office/drawing/2014/main" val="976898776"/>
                    </a:ext>
                  </a:extLst>
                </a:gridCol>
                <a:gridCol w="569969">
                  <a:extLst>
                    <a:ext uri="{9D8B030D-6E8A-4147-A177-3AD203B41FA5}">
                      <a16:colId xmlns:a16="http://schemas.microsoft.com/office/drawing/2014/main" val="3629713119"/>
                    </a:ext>
                  </a:extLst>
                </a:gridCol>
                <a:gridCol w="730491">
                  <a:extLst>
                    <a:ext uri="{9D8B030D-6E8A-4147-A177-3AD203B41FA5}">
                      <a16:colId xmlns:a16="http://schemas.microsoft.com/office/drawing/2014/main" val="3215710433"/>
                    </a:ext>
                  </a:extLst>
                </a:gridCol>
                <a:gridCol w="569969">
                  <a:extLst>
                    <a:ext uri="{9D8B030D-6E8A-4147-A177-3AD203B41FA5}">
                      <a16:colId xmlns:a16="http://schemas.microsoft.com/office/drawing/2014/main" val="1803013573"/>
                    </a:ext>
                  </a:extLst>
                </a:gridCol>
                <a:gridCol w="730491">
                  <a:extLst>
                    <a:ext uri="{9D8B030D-6E8A-4147-A177-3AD203B41FA5}">
                      <a16:colId xmlns:a16="http://schemas.microsoft.com/office/drawing/2014/main" val="1128862044"/>
                    </a:ext>
                  </a:extLst>
                </a:gridCol>
                <a:gridCol w="667679">
                  <a:extLst>
                    <a:ext uri="{9D8B030D-6E8A-4147-A177-3AD203B41FA5}">
                      <a16:colId xmlns:a16="http://schemas.microsoft.com/office/drawing/2014/main" val="2492229407"/>
                    </a:ext>
                  </a:extLst>
                </a:gridCol>
                <a:gridCol w="730491">
                  <a:extLst>
                    <a:ext uri="{9D8B030D-6E8A-4147-A177-3AD203B41FA5}">
                      <a16:colId xmlns:a16="http://schemas.microsoft.com/office/drawing/2014/main" val="914276728"/>
                    </a:ext>
                  </a:extLst>
                </a:gridCol>
                <a:gridCol w="763062">
                  <a:extLst>
                    <a:ext uri="{9D8B030D-6E8A-4147-A177-3AD203B41FA5}">
                      <a16:colId xmlns:a16="http://schemas.microsoft.com/office/drawing/2014/main" val="151801846"/>
                    </a:ext>
                  </a:extLst>
                </a:gridCol>
              </a:tblGrid>
              <a:tr h="536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American Indian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Asian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Hispanic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Black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White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Two or More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Pacific Islander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24105053"/>
                  </a:ext>
                </a:extLst>
              </a:tr>
              <a:tr h="5365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Name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Female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Female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Female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Female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Male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Female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Male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Female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Female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2015-16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93764788"/>
                  </a:ext>
                </a:extLst>
              </a:tr>
              <a:tr h="637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Hanover County Schools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215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184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1575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1578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2724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2637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8297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7780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486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493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26087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59798084"/>
                  </a:ext>
                </a:extLst>
              </a:tr>
              <a:tr h="41615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85 (&lt;1%)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399(2%)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3153(12%)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5361(21%)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16077(62%)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979(4%)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33(&lt;1%)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727558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62470" y="3563558"/>
            <a:ext cx="6096000" cy="27824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Referrals to Law Enforcement – (391)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Black: 222 (56%)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White: 138 (21%)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Hispanic: 18 (5%)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Mixed: 9 (2%)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Asian: 2 (.5%)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Other: 2 (.5%)</a:t>
            </a:r>
          </a:p>
        </p:txBody>
      </p:sp>
    </p:spTree>
    <p:extLst>
      <p:ext uri="{BB962C8B-B14F-4D97-AF65-F5344CB8AC3E}">
        <p14:creationId xmlns:p14="http://schemas.microsoft.com/office/powerpoint/2010/main" val="362071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296</TotalTime>
  <Words>562</Words>
  <Application>Microsoft Office PowerPoint</Application>
  <PresentationFormat>Widescreen</PresentationFormat>
  <Paragraphs>307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Symbol</vt:lpstr>
      <vt:lpstr>Times New Roman</vt:lpstr>
      <vt:lpstr>Vapor Trail</vt:lpstr>
      <vt:lpstr>Interagency Agreement Progress Year 1</vt:lpstr>
      <vt:lpstr>Background</vt:lpstr>
      <vt:lpstr>PowerPoint Presentation</vt:lpstr>
      <vt:lpstr>Most Common OFFENSES 2015-16</vt:lpstr>
      <vt:lpstr>PowerPoint Presentation</vt:lpstr>
      <vt:lpstr>PowerPoint Presentation</vt:lpstr>
      <vt:lpstr>Charges AND ACTIONS</vt:lpstr>
      <vt:lpstr>Middle and high School Referrals to Law Enforcement, OSS, ISS</vt:lpstr>
      <vt:lpstr>Ethnic BREAKDOWNS</vt:lpstr>
      <vt:lpstr>OSS HIGH SCHOOL </vt:lpstr>
      <vt:lpstr>OSS MIDDLE SCHOOL</vt:lpstr>
      <vt:lpstr>Elementary OSS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Orr Stubblefield</dc:creator>
  <cp:lastModifiedBy>Janna</cp:lastModifiedBy>
  <cp:revision>50</cp:revision>
  <dcterms:created xsi:type="dcterms:W3CDTF">2016-08-30T13:30:25Z</dcterms:created>
  <dcterms:modified xsi:type="dcterms:W3CDTF">2017-02-21T13:43:27Z</dcterms:modified>
</cp:coreProperties>
</file>