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66" r:id="rId2"/>
    <p:sldId id="265" r:id="rId3"/>
    <p:sldId id="257" r:id="rId4"/>
    <p:sldId id="258" r:id="rId5"/>
    <p:sldId id="259" r:id="rId6"/>
    <p:sldId id="267" r:id="rId7"/>
    <p:sldId id="261" r:id="rId8"/>
    <p:sldId id="262" r:id="rId9"/>
    <p:sldId id="269" r:id="rId10"/>
    <p:sldId id="268" r:id="rId11"/>
    <p:sldId id="270" r:id="rId12"/>
    <p:sldId id="271" r:id="rId13"/>
    <p:sldId id="272" r:id="rId14"/>
    <p:sldId id="264" r:id="rId15"/>
    <p:sldId id="273" r:id="rId16"/>
    <p:sldId id="274"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ontserrat" panose="020B0604020202020204" charset="0"/>
      <p:regular r:id="rId23"/>
      <p:bold r:id="rId24"/>
    </p:embeddedFont>
    <p:embeddedFont>
      <p:font typeface="Playfair Display"/>
      <p:regular r:id="rId25"/>
      <p:bold r:id="rId26"/>
      <p:italic r:id="rId27"/>
      <p:boldItalic r:id="rId28"/>
    </p:embeddedFont>
    <p:embeddedFont>
      <p:font typeface="Oswal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CFE31A-F81A-438F-9DE1-FC82DA9F46EC}">
  <a:tblStyle styleId="{0FCFE31A-F81A-438F-9DE1-FC82DA9F46EC}"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651956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062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717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130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87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949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TextBox 6"/>
          <p:cNvSpPr txBox="1">
            <a:spLocks noChangeArrowheads="1"/>
          </p:cNvSpPr>
          <p:nvPr/>
        </p:nvSpPr>
        <p:spPr bwMode="auto">
          <a:xfrm>
            <a:off x="409575" y="4189413"/>
            <a:ext cx="62039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a:latin typeface="Calibri" panose="020F0502020204030204" pitchFamily="34" charset="0"/>
              </a:rPr>
              <a:t>What reflections of the data do you see in your school &amp; community?</a:t>
            </a:r>
          </a:p>
          <a:p>
            <a:pPr eaLnBrk="1" hangingPunct="1"/>
            <a:endParaRPr lang="en-US" altLang="en-US">
              <a:latin typeface="Calibri" panose="020F0502020204030204" pitchFamily="34" charset="0"/>
            </a:endParaRPr>
          </a:p>
          <a:p>
            <a:pPr eaLnBrk="1" hangingPunct="1"/>
            <a:r>
              <a:rPr lang="en-US" altLang="en-US" sz="1200">
                <a:latin typeface="Calibri" panose="020F0502020204030204" pitchFamily="34" charset="0"/>
              </a:rPr>
              <a:t>Example: Teachers sometimes respond to student displays of chronic problem behavior by increasing use of verbal reprimands, exclusionary consequences (e.g., in school detention and out of school suspension), and loss of privileges.  If student behavior does not improve, school systems typically increase their reactive responses by establishing zero tolerance policies, zero tolerance policies, increasing surveillance, posting security personnel and excluding students from school.</a:t>
            </a:r>
          </a:p>
          <a:p>
            <a:pPr eaLnBrk="1" hangingPunct="1"/>
            <a:r>
              <a:rPr lang="en-US" altLang="en-US" sz="1200">
                <a:latin typeface="Calibri" panose="020F0502020204030204" pitchFamily="34" charset="0"/>
              </a:rPr>
              <a:t>The over reliance on reactive management practices is a predictable outcome because teachers, parents, and administrators experience immediate reductions or removals of the problem behavior when they use strong aversive consequences.  Having experienced reductions and relief from student problem behavior, they are more likely to use reactive management practices when future student problem behaviors reoccur, which is classic negative reinforcement (Sugai, et al, 2005, p 8).</a:t>
            </a:r>
          </a:p>
          <a:p>
            <a:pPr eaLnBrk="1" hangingPunct="1"/>
            <a:endParaRPr lang="en-US" altLang="en-US" sz="1200">
              <a:latin typeface="Calibri" panose="020F0502020204030204" pitchFamily="34" charset="0"/>
            </a:endParaRPr>
          </a:p>
          <a:p>
            <a:pPr eaLnBrk="1" hangingPunct="1"/>
            <a:r>
              <a:rPr lang="en-US" altLang="en-US" sz="1200">
                <a:latin typeface="Calibri" panose="020F0502020204030204" pitchFamily="34" charset="0"/>
              </a:rPr>
              <a:t>Reference:</a:t>
            </a:r>
          </a:p>
          <a:p>
            <a:pPr eaLnBrk="1" hangingPunct="1"/>
            <a:r>
              <a:rPr lang="en-US" altLang="en-US" sz="1200">
                <a:latin typeface="Calibri" panose="020F0502020204030204" pitchFamily="34" charset="0"/>
              </a:rPr>
              <a:t>Sugai, G., Horner, R., Sailor, W., Dunlap, G., Eber, L., Lewis, T., Kincaid, D., Scott, T., Barrett, S., Algozzine, B., Putnam, B., Massanari, C., &amp; Nelson, M. (2005).  School-wide Positive Behavior Support Implementers’ Blueprint and Self-Assessment.  OSEP Center on Positive Behavioral Interventions and Supports.  Retrieved from  http://www.osepideasthatwork.org/toolkit/pdf/SchoolwideBehaviorSupport.pdf</a:t>
            </a:r>
          </a:p>
        </p:txBody>
      </p:sp>
    </p:spTree>
    <p:extLst>
      <p:ext uri="{BB962C8B-B14F-4D97-AF65-F5344CB8AC3E}">
        <p14:creationId xmlns:p14="http://schemas.microsoft.com/office/powerpoint/2010/main" val="139600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599" cy="2146199"/>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960121" y="4767263"/>
            <a:ext cx="1478960" cy="273844"/>
          </a:xfrm>
          <a:prstGeom prst="rect">
            <a:avLst/>
          </a:prstGeom>
        </p:spPr>
        <p:txBody>
          <a:bodyPr/>
          <a:lstStyle/>
          <a:p>
            <a:fld id="{2CCFE9AC-F15C-4FA0-A6F1-298829FA691D}" type="datetimeFigureOut">
              <a:rPr lang="en-US"/>
              <a:t>2/15/2016</a:t>
            </a:fld>
            <a:endParaRPr/>
          </a:p>
        </p:txBody>
      </p:sp>
      <p:sp>
        <p:nvSpPr>
          <p:cNvPr id="5" name="Footer Placeholder 4"/>
          <p:cNvSpPr>
            <a:spLocks noGrp="1"/>
          </p:cNvSpPr>
          <p:nvPr>
            <p:ph type="ftr" sz="quarter" idx="11"/>
          </p:nvPr>
        </p:nvSpPr>
        <p:spPr>
          <a:xfrm>
            <a:off x="2439080" y="4767263"/>
            <a:ext cx="4265840" cy="273844"/>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8488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199" cy="17861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675" dirty="0" smtClean="0"/>
              <a:t/>
            </a:r>
            <a:br>
              <a:rPr lang="en-US" sz="3675" dirty="0" smtClean="0"/>
            </a:br>
            <a:r>
              <a:rPr lang="en-US" sz="3675" dirty="0" smtClean="0"/>
              <a:t>Next Steps: Implementing </a:t>
            </a:r>
            <a:r>
              <a:rPr lang="en-US" sz="3675" dirty="0"/>
              <a:t>the MOU </a:t>
            </a:r>
            <a:r>
              <a:rPr lang="en-US" sz="3675" dirty="0" smtClean="0"/>
              <a:t/>
            </a:r>
            <a:br>
              <a:rPr lang="en-US" sz="3675" dirty="0" smtClean="0"/>
            </a:br>
            <a:r>
              <a:rPr lang="en-US" sz="3675" dirty="0"/>
              <a:t> </a:t>
            </a:r>
            <a:r>
              <a:rPr lang="en-US" sz="3675" dirty="0" smtClean="0"/>
              <a:t>                at </a:t>
            </a:r>
            <a:r>
              <a:rPr lang="en-US" sz="3675" dirty="0"/>
              <a:t>the </a:t>
            </a:r>
            <a:r>
              <a:rPr lang="en-US" sz="3675" dirty="0" smtClean="0"/>
              <a:t/>
            </a:r>
            <a:br>
              <a:rPr lang="en-US" sz="3675" dirty="0" smtClean="0"/>
            </a:br>
            <a:r>
              <a:rPr lang="en-US" sz="3675" dirty="0"/>
              <a:t> </a:t>
            </a:r>
            <a:r>
              <a:rPr lang="en-US" sz="3675" dirty="0" smtClean="0"/>
              <a:t>           Campus </a:t>
            </a:r>
            <a:r>
              <a:rPr lang="en-US" sz="3675" dirty="0"/>
              <a:t>Level</a:t>
            </a:r>
            <a:r>
              <a:rPr lang="en-US" b="0" dirty="0"/>
              <a:t/>
            </a:r>
            <a:br>
              <a:rPr lang="en-US" b="0" dirty="0"/>
            </a:br>
            <a:endParaRPr lang="en-US" dirty="0"/>
          </a:p>
        </p:txBody>
      </p:sp>
      <p:sp>
        <p:nvSpPr>
          <p:cNvPr id="3" name="Subtitle 2"/>
          <p:cNvSpPr>
            <a:spLocks noGrp="1"/>
          </p:cNvSpPr>
          <p:nvPr>
            <p:ph type="subTitle" idx="1"/>
          </p:nvPr>
        </p:nvSpPr>
        <p:spPr/>
        <p:txBody>
          <a:bodyPr>
            <a:normAutofit fontScale="32500" lnSpcReduction="20000"/>
          </a:bodyPr>
          <a:lstStyle/>
          <a:p>
            <a:r>
              <a:rPr lang="en-US" dirty="0"/>
              <a:t>New Hanover County </a:t>
            </a:r>
            <a:r>
              <a:rPr lang="en-US" dirty="0" smtClean="0"/>
              <a:t>Schools</a:t>
            </a:r>
          </a:p>
          <a:p>
            <a:r>
              <a:rPr lang="en-US" dirty="0" smtClean="0"/>
              <a:t>Judy Stubblefield</a:t>
            </a:r>
          </a:p>
          <a:p>
            <a:r>
              <a:rPr lang="en-US" dirty="0" smtClean="0"/>
              <a:t>Student Support Services </a:t>
            </a:r>
          </a:p>
          <a:p>
            <a:r>
              <a:rPr lang="en-US" dirty="0" smtClean="0"/>
              <a:t>February 16, 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771" y="3690494"/>
            <a:ext cx="1371724" cy="1351585"/>
          </a:xfrm>
          <a:prstGeom prst="rect">
            <a:avLst/>
          </a:prstGeom>
        </p:spPr>
      </p:pic>
    </p:spTree>
    <p:extLst>
      <p:ext uri="{BB962C8B-B14F-4D97-AF65-F5344CB8AC3E}">
        <p14:creationId xmlns:p14="http://schemas.microsoft.com/office/powerpoint/2010/main" val="16228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b="15202"/>
          <a:stretch>
            <a:fillRect/>
          </a:stretch>
        </p:blipFill>
        <p:spPr bwMode="auto">
          <a:xfrm>
            <a:off x="1143000" y="514350"/>
            <a:ext cx="7086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5" name="Text Box 7"/>
          <p:cNvSpPr txBox="1">
            <a:spLocks noChangeArrowheads="1"/>
          </p:cNvSpPr>
          <p:nvPr/>
        </p:nvSpPr>
        <p:spPr bwMode="auto">
          <a:xfrm>
            <a:off x="1143000" y="148"/>
            <a:ext cx="7086600" cy="929582"/>
          </a:xfrm>
          <a:prstGeom prst="rect">
            <a:avLst/>
          </a:prstGeom>
          <a:solidFill>
            <a:schemeClr val="tx1">
              <a:lumMod val="75000"/>
            </a:schemeClr>
          </a:solidFill>
          <a:ln w="9525">
            <a:noFill/>
            <a:miter lim="800000"/>
            <a:headEnd/>
            <a:tailEnd/>
          </a:ln>
        </p:spPr>
        <p:txBody>
          <a:bodyPr lIns="67500" tIns="35100" rIns="67500" bIns="35100" anchor="ctr">
            <a:spAutoFit/>
          </a:bodyPr>
          <a:lstStyle/>
          <a:p>
            <a:pPr algn="ctr">
              <a:lnSpc>
                <a:spcPct val="93000"/>
              </a:lnSpc>
              <a:buClr>
                <a:srgbClr val="000099"/>
              </a:buClr>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GB" sz="3000" dirty="0">
                <a:solidFill>
                  <a:schemeClr val="bg1"/>
                </a:solidFill>
                <a:latin typeface="+mn-lt"/>
              </a:rPr>
              <a:t>Why Positive Behavior Intervention </a:t>
            </a:r>
          </a:p>
          <a:p>
            <a:pPr algn="ctr">
              <a:lnSpc>
                <a:spcPct val="93000"/>
              </a:lnSpc>
              <a:buClr>
                <a:srgbClr val="000099"/>
              </a:buClr>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GB" sz="3000" dirty="0">
                <a:solidFill>
                  <a:schemeClr val="bg1"/>
                </a:solidFill>
                <a:latin typeface="+mn-lt"/>
              </a:rPr>
              <a:t>and Support?</a:t>
            </a:r>
          </a:p>
        </p:txBody>
      </p:sp>
    </p:spTree>
    <p:extLst>
      <p:ext uri="{BB962C8B-B14F-4D97-AF65-F5344CB8AC3E}">
        <p14:creationId xmlns:p14="http://schemas.microsoft.com/office/powerpoint/2010/main" val="3190414467"/>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Prevention</a:t>
            </a:r>
            <a:endParaRPr lang="en-US" dirty="0"/>
          </a:p>
        </p:txBody>
      </p:sp>
    </p:spTree>
    <p:extLst>
      <p:ext uri="{BB962C8B-B14F-4D97-AF65-F5344CB8AC3E}">
        <p14:creationId xmlns:p14="http://schemas.microsoft.com/office/powerpoint/2010/main" val="241468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is Encouraged and Investigated</a:t>
            </a:r>
            <a:endParaRPr lang="en-US" dirty="0"/>
          </a:p>
        </p:txBody>
      </p:sp>
      <p:pic>
        <p:nvPicPr>
          <p:cNvPr id="6" name="Picture 5"/>
          <p:cNvPicPr>
            <a:picLocks noChangeAspect="1"/>
          </p:cNvPicPr>
          <p:nvPr/>
        </p:nvPicPr>
        <p:blipFill>
          <a:blip r:embed="rId2"/>
          <a:stretch>
            <a:fillRect/>
          </a:stretch>
        </p:blipFill>
        <p:spPr>
          <a:xfrm>
            <a:off x="-256854" y="1865024"/>
            <a:ext cx="5284502" cy="1792576"/>
          </a:xfrm>
          <a:prstGeom prst="rect">
            <a:avLst/>
          </a:prstGeom>
        </p:spPr>
      </p:pic>
      <p:sp>
        <p:nvSpPr>
          <p:cNvPr id="4" name="Text Placeholder 3"/>
          <p:cNvSpPr>
            <a:spLocks noGrp="1"/>
          </p:cNvSpPr>
          <p:nvPr>
            <p:ph type="body" idx="1"/>
          </p:nvPr>
        </p:nvSpPr>
        <p:spPr/>
        <p:txBody>
          <a:bodyPr/>
          <a:lstStyle/>
          <a:p>
            <a:pPr algn="ctr"/>
            <a:r>
              <a:rPr lang="en-US" b="1" dirty="0" smtClean="0"/>
              <a:t>Data for 2014-2015 School Year</a:t>
            </a:r>
            <a:endParaRPr lang="en-US" b="1" dirty="0"/>
          </a:p>
        </p:txBody>
      </p:sp>
      <p:sp>
        <p:nvSpPr>
          <p:cNvPr id="5" name="Text Placeholder 4"/>
          <p:cNvSpPr>
            <a:spLocks noGrp="1"/>
          </p:cNvSpPr>
          <p:nvPr>
            <p:ph type="body" idx="2"/>
          </p:nvPr>
        </p:nvSpPr>
        <p:spPr/>
        <p:txBody>
          <a:bodyPr/>
          <a:lstStyle/>
          <a:p>
            <a:r>
              <a:rPr lang="en-US" dirty="0" smtClean="0"/>
              <a:t>All campuses have designated bullying investigators</a:t>
            </a:r>
          </a:p>
          <a:p>
            <a:r>
              <a:rPr lang="en-US" dirty="0" smtClean="0"/>
              <a:t>Middle Schools have the highest numbers of reports</a:t>
            </a:r>
          </a:p>
          <a:p>
            <a:r>
              <a:rPr lang="en-US" dirty="0"/>
              <a:t>Bullying reporting information for parents, students and staff can be found under the parent tab on our district webpage along with our district policy and an informational tool for parents – Exploring Safe Ways to Use Technology.</a:t>
            </a:r>
          </a:p>
        </p:txBody>
      </p:sp>
    </p:spTree>
    <p:extLst>
      <p:ext uri="{BB962C8B-B14F-4D97-AF65-F5344CB8AC3E}">
        <p14:creationId xmlns:p14="http://schemas.microsoft.com/office/powerpoint/2010/main" val="17059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First Steps Towards Implementation</a:t>
            </a:r>
            <a:endParaRPr lang="en-US" sz="3600" dirty="0"/>
          </a:p>
        </p:txBody>
      </p:sp>
    </p:spTree>
    <p:extLst>
      <p:ext uri="{BB962C8B-B14F-4D97-AF65-F5344CB8AC3E}">
        <p14:creationId xmlns:p14="http://schemas.microsoft.com/office/powerpoint/2010/main" val="257310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Word Out</a:t>
            </a:r>
            <a:endParaRPr lang="en-US" dirty="0"/>
          </a:p>
        </p:txBody>
      </p:sp>
      <p:sp>
        <p:nvSpPr>
          <p:cNvPr id="3" name="Content Placeholder 2"/>
          <p:cNvSpPr>
            <a:spLocks noGrp="1"/>
          </p:cNvSpPr>
          <p:nvPr>
            <p:ph idx="1"/>
          </p:nvPr>
        </p:nvSpPr>
        <p:spPr>
          <a:solidFill>
            <a:schemeClr val="accent5">
              <a:lumMod val="20000"/>
              <a:lumOff val="80000"/>
            </a:schemeClr>
          </a:solidFill>
          <a:ln w="76200">
            <a:solidFill>
              <a:schemeClr val="tx1"/>
            </a:solidFill>
          </a:ln>
        </p:spPr>
        <p:txBody>
          <a:bodyPr/>
          <a:lstStyle/>
          <a:p>
            <a:pPr marL="285750" indent="-285750">
              <a:spcAft>
                <a:spcPts val="0"/>
              </a:spcAft>
              <a:buFont typeface="Arial" panose="020B0604020202020204" pitchFamily="34" charset="0"/>
              <a:buChar char="•"/>
            </a:pPr>
            <a:r>
              <a:rPr lang="en-US" dirty="0" smtClean="0"/>
              <a:t>Building Level Administrators</a:t>
            </a:r>
          </a:p>
          <a:p>
            <a:pPr marL="285750" indent="-285750">
              <a:spcAft>
                <a:spcPts val="0"/>
              </a:spcAft>
              <a:buFont typeface="Arial" panose="020B0604020202020204" pitchFamily="34" charset="0"/>
              <a:buChar char="•"/>
            </a:pPr>
            <a:endParaRPr lang="en-US" dirty="0" smtClean="0"/>
          </a:p>
          <a:p>
            <a:pPr marL="285750" indent="-285750">
              <a:spcAft>
                <a:spcPts val="0"/>
              </a:spcAft>
              <a:buFont typeface="Arial" panose="020B0604020202020204" pitchFamily="34" charset="0"/>
              <a:buChar char="•"/>
            </a:pPr>
            <a:r>
              <a:rPr lang="en-US" dirty="0" smtClean="0"/>
              <a:t>New Avenues via Dropout Prevention Work Groups</a:t>
            </a:r>
          </a:p>
          <a:p>
            <a:pPr lvl="8">
              <a:spcAft>
                <a:spcPts val="0"/>
              </a:spcAft>
            </a:pPr>
            <a:r>
              <a:rPr lang="en-US" dirty="0" smtClean="0"/>
              <a:t>	Safer Learning Environments</a:t>
            </a:r>
          </a:p>
          <a:p>
            <a:pPr lvl="5">
              <a:spcAft>
                <a:spcPts val="0"/>
              </a:spcAft>
            </a:pPr>
            <a:r>
              <a:rPr lang="en-US" dirty="0" smtClean="0"/>
              <a:t>	    2 Goals</a:t>
            </a:r>
          </a:p>
          <a:p>
            <a:pPr lvl="4">
              <a:spcAft>
                <a:spcPts val="0"/>
              </a:spcAft>
            </a:pPr>
            <a:r>
              <a:rPr lang="en-US" dirty="0" smtClean="0"/>
              <a:t>		Establishing Campus Protocols for SROs</a:t>
            </a:r>
          </a:p>
          <a:p>
            <a:pPr lvl="3">
              <a:spcAft>
                <a:spcPts val="0"/>
              </a:spcAft>
            </a:pPr>
            <a:r>
              <a:rPr lang="en-US" i="1" dirty="0" smtClean="0"/>
              <a:t>		What we need. What they need</a:t>
            </a:r>
          </a:p>
          <a:p>
            <a:pPr lvl="3">
              <a:spcAft>
                <a:spcPts val="0"/>
              </a:spcAft>
            </a:pPr>
            <a:endParaRPr lang="en-US" i="1" dirty="0"/>
          </a:p>
          <a:p>
            <a:pPr lvl="2">
              <a:spcAft>
                <a:spcPts val="0"/>
              </a:spcAft>
            </a:pPr>
            <a:r>
              <a:rPr lang="en-US" i="1" dirty="0" smtClean="0"/>
              <a:t>		What do they do?</a:t>
            </a:r>
          </a:p>
          <a:p>
            <a:pPr lvl="3">
              <a:spcAft>
                <a:spcPts val="0"/>
              </a:spcAft>
            </a:pPr>
            <a:r>
              <a:rPr lang="en-US" i="1" dirty="0" smtClean="0"/>
              <a:t>		Helping the community to understand - PR</a:t>
            </a:r>
          </a:p>
        </p:txBody>
      </p:sp>
    </p:spTree>
    <p:extLst>
      <p:ext uri="{BB962C8B-B14F-4D97-AF65-F5344CB8AC3E}">
        <p14:creationId xmlns:p14="http://schemas.microsoft.com/office/powerpoint/2010/main" val="18654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Practices Training</a:t>
            </a:r>
            <a:endParaRPr lang="en-US" dirty="0"/>
          </a:p>
        </p:txBody>
      </p:sp>
      <p:sp>
        <p:nvSpPr>
          <p:cNvPr id="3" name="Content Placeholder 2"/>
          <p:cNvSpPr>
            <a:spLocks noGrp="1"/>
          </p:cNvSpPr>
          <p:nvPr>
            <p:ph type="body" idx="1"/>
          </p:nvPr>
        </p:nvSpPr>
        <p:spPr/>
        <p:txBody>
          <a:bodyPr/>
          <a:lstStyle/>
          <a:p>
            <a:r>
              <a:rPr lang="en-US" b="1" dirty="0"/>
              <a:t>Attorney Jon Powell who serves as the director of the Restorative Justice Clinic </a:t>
            </a:r>
            <a:r>
              <a:rPr lang="en-US" dirty="0"/>
              <a:t>of</a:t>
            </a:r>
            <a:r>
              <a:rPr lang="en-US" b="1" dirty="0"/>
              <a:t> </a:t>
            </a:r>
            <a:r>
              <a:rPr lang="en-US" dirty="0"/>
              <a:t>Wake County Schools and the Capital Area Teen Court program. He is also a Professor at Campbell Law School</a:t>
            </a:r>
          </a:p>
        </p:txBody>
      </p:sp>
      <p:sp>
        <p:nvSpPr>
          <p:cNvPr id="4" name="Text Placeholder 3"/>
          <p:cNvSpPr>
            <a:spLocks noGrp="1"/>
          </p:cNvSpPr>
          <p:nvPr>
            <p:ph type="body" idx="2"/>
          </p:nvPr>
        </p:nvSpPr>
        <p:spPr/>
        <p:txBody>
          <a:bodyPr/>
          <a:lstStyle/>
          <a:p>
            <a:r>
              <a:rPr lang="en-US" dirty="0"/>
              <a:t> </a:t>
            </a:r>
            <a:r>
              <a:rPr lang="en-US" b="1" dirty="0" smtClean="0"/>
              <a:t>Judge Julius Corpening </a:t>
            </a:r>
            <a:r>
              <a:rPr lang="en-US" dirty="0" smtClean="0"/>
              <a:t>will initiate the training session with an overview of the Graduated Response Protocol.</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94" y="2537717"/>
            <a:ext cx="1712309" cy="203113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093" t="697" r="3343" b="35609"/>
          <a:stretch/>
        </p:blipFill>
        <p:spPr>
          <a:xfrm>
            <a:off x="5815172" y="2226909"/>
            <a:ext cx="2291137" cy="2252623"/>
          </a:xfrm>
          <a:prstGeom prst="rect">
            <a:avLst/>
          </a:prstGeom>
        </p:spPr>
      </p:pic>
      <p:sp>
        <p:nvSpPr>
          <p:cNvPr id="7" name="TextBox 6"/>
          <p:cNvSpPr txBox="1"/>
          <p:nvPr/>
        </p:nvSpPr>
        <p:spPr>
          <a:xfrm>
            <a:off x="2227901" y="4713257"/>
            <a:ext cx="5208998" cy="307777"/>
          </a:xfrm>
          <a:prstGeom prst="rect">
            <a:avLst/>
          </a:prstGeom>
          <a:solidFill>
            <a:schemeClr val="accent5">
              <a:lumMod val="20000"/>
              <a:lumOff val="80000"/>
            </a:schemeClr>
          </a:solidFill>
          <a:ln w="57150">
            <a:solidFill>
              <a:schemeClr val="tx1"/>
            </a:solidFill>
          </a:ln>
        </p:spPr>
        <p:txBody>
          <a:bodyPr wrap="square" rtlCol="0">
            <a:spAutoFit/>
          </a:bodyPr>
          <a:lstStyle/>
          <a:p>
            <a:r>
              <a:rPr lang="en-US" dirty="0" smtClean="0"/>
              <a:t>Dr. Kim Cook of UNC-W – Coordinated this training for NHCS</a:t>
            </a:r>
            <a:endParaRPr lang="en-US" dirty="0"/>
          </a:p>
        </p:txBody>
      </p:sp>
    </p:spTree>
    <p:extLst>
      <p:ext uri="{BB962C8B-B14F-4D97-AF65-F5344CB8AC3E}">
        <p14:creationId xmlns:p14="http://schemas.microsoft.com/office/powerpoint/2010/main" val="129060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 learn more about MOUs and Restorative Practices</a:t>
            </a:r>
            <a:endParaRPr lang="en-US" dirty="0"/>
          </a:p>
        </p:txBody>
      </p:sp>
      <p:sp>
        <p:nvSpPr>
          <p:cNvPr id="6" name="Text Placeholder 5"/>
          <p:cNvSpPr>
            <a:spLocks noGrp="1"/>
          </p:cNvSpPr>
          <p:nvPr>
            <p:ph type="body" idx="1"/>
          </p:nvPr>
        </p:nvSpPr>
        <p:spPr/>
        <p:txBody>
          <a:bodyPr/>
          <a:lstStyle/>
          <a:p>
            <a:pPr>
              <a:spcAft>
                <a:spcPts val="600"/>
              </a:spcAft>
            </a:pPr>
            <a:r>
              <a:rPr lang="en-US" dirty="0"/>
              <a:t>Contact </a:t>
            </a:r>
            <a:r>
              <a:rPr lang="en-US" dirty="0" smtClean="0"/>
              <a:t>Information:</a:t>
            </a:r>
            <a:endParaRPr lang="en-US" b="1" dirty="0"/>
          </a:p>
          <a:p>
            <a:pPr>
              <a:lnSpc>
                <a:spcPct val="100000"/>
              </a:lnSpc>
            </a:pPr>
            <a:r>
              <a:rPr lang="en-US" b="1" dirty="0" smtClean="0"/>
              <a:t>Hon</a:t>
            </a:r>
            <a:r>
              <a:rPr lang="en-US" b="1" dirty="0"/>
              <a:t>. Julius H. Corpening </a:t>
            </a:r>
            <a:r>
              <a:rPr lang="en-US" b="1" dirty="0" smtClean="0"/>
              <a:t>II /Chief Judge</a:t>
            </a:r>
            <a:r>
              <a:rPr lang="en-US" dirty="0" smtClean="0"/>
              <a:t> /North </a:t>
            </a:r>
            <a:r>
              <a:rPr lang="en-US" dirty="0"/>
              <a:t>Carolina State Court</a:t>
            </a:r>
            <a:br>
              <a:rPr lang="en-US" dirty="0"/>
            </a:br>
            <a:r>
              <a:rPr lang="en-US" dirty="0"/>
              <a:t>District </a:t>
            </a:r>
            <a:r>
              <a:rPr lang="en-US" dirty="0" smtClean="0"/>
              <a:t>Court/District 5 /316 </a:t>
            </a:r>
            <a:r>
              <a:rPr lang="en-US" dirty="0"/>
              <a:t>Princess </a:t>
            </a:r>
            <a:r>
              <a:rPr lang="en-US" dirty="0" smtClean="0"/>
              <a:t>Street Suite 519/</a:t>
            </a:r>
            <a:r>
              <a:rPr lang="en-US" dirty="0"/>
              <a:t> </a:t>
            </a:r>
            <a:r>
              <a:rPr lang="en-US" dirty="0" smtClean="0"/>
              <a:t>Wilmington</a:t>
            </a:r>
            <a:r>
              <a:rPr lang="en-US" dirty="0"/>
              <a:t>, NC 28401</a:t>
            </a:r>
            <a:endParaRPr lang="en-US" b="1" dirty="0"/>
          </a:p>
          <a:p>
            <a:pPr>
              <a:lnSpc>
                <a:spcPct val="150000"/>
              </a:lnSpc>
              <a:spcAft>
                <a:spcPts val="600"/>
              </a:spcAft>
            </a:pPr>
            <a:r>
              <a:rPr lang="en-US" b="1" dirty="0" smtClean="0"/>
              <a:t>Dr</a:t>
            </a:r>
            <a:r>
              <a:rPr lang="en-US" b="1" dirty="0"/>
              <a:t>. </a:t>
            </a:r>
            <a:r>
              <a:rPr lang="en-US" b="1" dirty="0" smtClean="0"/>
              <a:t>Kimberly </a:t>
            </a:r>
            <a:r>
              <a:rPr lang="en-US" b="1" dirty="0"/>
              <a:t>Cook</a:t>
            </a:r>
            <a:r>
              <a:rPr lang="en-US" dirty="0"/>
              <a:t> / Bear Hall </a:t>
            </a:r>
            <a:r>
              <a:rPr lang="en-US" dirty="0" smtClean="0"/>
              <a:t>228 </a:t>
            </a:r>
            <a:r>
              <a:rPr lang="en-US" dirty="0"/>
              <a:t>/ </a:t>
            </a:r>
            <a:r>
              <a:rPr lang="en-US" dirty="0" smtClean="0"/>
              <a:t>cookk@uncw.edu</a:t>
            </a:r>
          </a:p>
          <a:p>
            <a:pPr>
              <a:lnSpc>
                <a:spcPct val="150000"/>
              </a:lnSpc>
              <a:spcAft>
                <a:spcPts val="600"/>
              </a:spcAft>
            </a:pPr>
            <a:r>
              <a:rPr lang="en-US" b="1" dirty="0"/>
              <a:t>Jon </a:t>
            </a:r>
            <a:r>
              <a:rPr lang="en-US" b="1" dirty="0" smtClean="0"/>
              <a:t>Powell</a:t>
            </a:r>
            <a:r>
              <a:rPr lang="en-US" dirty="0"/>
              <a:t> </a:t>
            </a:r>
            <a:r>
              <a:rPr lang="en-US" dirty="0" smtClean="0"/>
              <a:t>/ Director</a:t>
            </a:r>
            <a:r>
              <a:rPr lang="en-US" dirty="0"/>
              <a:t>, Restorative Justice </a:t>
            </a:r>
            <a:r>
              <a:rPr lang="en-US" dirty="0" smtClean="0"/>
              <a:t>Clinic /jonpowell@campbell.edu</a:t>
            </a:r>
            <a:r>
              <a:rPr lang="en-US" dirty="0"/>
              <a:t/>
            </a:r>
            <a:br>
              <a:rPr lang="en-US" dirty="0"/>
            </a:br>
            <a:r>
              <a:rPr lang="en-US" b="1" dirty="0" smtClean="0"/>
              <a:t>Dr. </a:t>
            </a:r>
            <a:r>
              <a:rPr lang="en-US" b="1" dirty="0" smtClean="0"/>
              <a:t>Janna </a:t>
            </a:r>
            <a:r>
              <a:rPr lang="en-US" b="1" dirty="0" smtClean="0"/>
              <a:t>Robertson /</a:t>
            </a:r>
            <a:r>
              <a:rPr lang="en-US" dirty="0" smtClean="0"/>
              <a:t>Watson College </a:t>
            </a:r>
            <a:r>
              <a:rPr lang="en-US" dirty="0"/>
              <a:t>of Education</a:t>
            </a:r>
            <a:r>
              <a:rPr lang="en-US" dirty="0" smtClean="0"/>
              <a:t>/ robertsonj@uncw.edu</a:t>
            </a:r>
          </a:p>
        </p:txBody>
      </p:sp>
    </p:spTree>
    <p:extLst>
      <p:ext uri="{BB962C8B-B14F-4D97-AF65-F5344CB8AC3E}">
        <p14:creationId xmlns:p14="http://schemas.microsoft.com/office/powerpoint/2010/main" val="108936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50" y="797859"/>
            <a:ext cx="8455500" cy="2752791"/>
          </a:xfrm>
        </p:spPr>
        <p:txBody>
          <a:bodyPr/>
          <a:lstStyle/>
          <a:p>
            <a:pPr lvl="0">
              <a:lnSpc>
                <a:spcPct val="115000"/>
              </a:lnSpc>
              <a:spcAft>
                <a:spcPts val="1600"/>
              </a:spcAft>
            </a:pPr>
            <a:r>
              <a:rPr lang="en-US" sz="2400" b="0" i="1" dirty="0" smtClean="0">
                <a:solidFill>
                  <a:srgbClr val="000000"/>
                </a:solidFill>
              </a:rPr>
              <a:t/>
            </a:r>
            <a:br>
              <a:rPr lang="en-US" sz="2400" b="0" i="1" dirty="0" smtClean="0">
                <a:solidFill>
                  <a:srgbClr val="000000"/>
                </a:solidFill>
              </a:rPr>
            </a:br>
            <a:r>
              <a:rPr lang="en-US" sz="2400" i="1" u="sng" dirty="0" smtClean="0">
                <a:solidFill>
                  <a:srgbClr val="000000"/>
                </a:solidFill>
              </a:rPr>
              <a:t>Tools we use are key to implementation</a:t>
            </a:r>
            <a:r>
              <a:rPr lang="en-US" sz="2400" b="0" i="1" dirty="0">
                <a:solidFill>
                  <a:srgbClr val="000000"/>
                </a:solidFill>
              </a:rPr>
              <a:t/>
            </a:r>
            <a:br>
              <a:rPr lang="en-US" sz="2400" b="0" i="1" dirty="0">
                <a:solidFill>
                  <a:srgbClr val="000000"/>
                </a:solidFill>
              </a:rPr>
            </a:br>
            <a:r>
              <a:rPr lang="en-US" sz="2400" b="0" dirty="0">
                <a:solidFill>
                  <a:srgbClr val="000000"/>
                </a:solidFill>
              </a:rPr>
              <a:t>ABE system</a:t>
            </a:r>
            <a:br>
              <a:rPr lang="en-US" sz="2400" b="0" dirty="0">
                <a:solidFill>
                  <a:srgbClr val="000000"/>
                </a:solidFill>
              </a:rPr>
            </a:br>
            <a:r>
              <a:rPr lang="en-US" sz="2400" b="0" dirty="0">
                <a:solidFill>
                  <a:srgbClr val="000000"/>
                </a:solidFill>
              </a:rPr>
              <a:t>PBIS </a:t>
            </a:r>
            <a:br>
              <a:rPr lang="en-US" sz="2400" b="0" dirty="0">
                <a:solidFill>
                  <a:srgbClr val="000000"/>
                </a:solidFill>
              </a:rPr>
            </a:br>
            <a:r>
              <a:rPr lang="en-US" sz="2400" b="0" dirty="0" smtClean="0">
                <a:solidFill>
                  <a:srgbClr val="000000"/>
                </a:solidFill>
              </a:rPr>
              <a:t>Bullying Prevention</a:t>
            </a:r>
            <a:r>
              <a:rPr lang="en-US" sz="2400" b="0" dirty="0">
                <a:solidFill>
                  <a:srgbClr val="000000"/>
                </a:solidFill>
              </a:rPr>
              <a:t/>
            </a:r>
            <a:br>
              <a:rPr lang="en-US" sz="2400" b="0" dirty="0">
                <a:solidFill>
                  <a:srgbClr val="000000"/>
                </a:solidFill>
              </a:rPr>
            </a:br>
            <a:endParaRPr lang="en-US" dirty="0"/>
          </a:p>
        </p:txBody>
      </p:sp>
    </p:spTree>
    <p:extLst>
      <p:ext uri="{BB962C8B-B14F-4D97-AF65-F5344CB8AC3E}">
        <p14:creationId xmlns:p14="http://schemas.microsoft.com/office/powerpoint/2010/main" val="248686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3">
            <a:alphaModFix/>
          </a:blip>
          <a:srcRect l="3024" t="11590" r="6881" b="34872"/>
          <a:stretch/>
        </p:blipFill>
        <p:spPr>
          <a:xfrm>
            <a:off x="932329" y="932330"/>
            <a:ext cx="7210644" cy="37744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What is ABE?</a:t>
            </a:r>
          </a:p>
        </p:txBody>
      </p:sp>
      <p:sp>
        <p:nvSpPr>
          <p:cNvPr id="70" name="Shape 70"/>
          <p:cNvSpPr txBox="1">
            <a:spLocks noGrp="1"/>
          </p:cNvSpPr>
          <p:nvPr>
            <p:ph type="body" idx="1"/>
          </p:nvPr>
        </p:nvSpPr>
        <p:spPr>
          <a:xfrm>
            <a:off x="311700" y="1234075"/>
            <a:ext cx="8520599" cy="3334800"/>
          </a:xfrm>
          <a:prstGeom prst="rect">
            <a:avLst/>
          </a:prstGeom>
          <a:solidFill>
            <a:schemeClr val="accent5">
              <a:lumMod val="20000"/>
              <a:lumOff val="80000"/>
            </a:schemeClr>
          </a:solidFill>
          <a:ln w="76200"/>
        </p:spPr>
        <p:style>
          <a:lnRef idx="2">
            <a:schemeClr val="dk1"/>
          </a:lnRef>
          <a:fillRef idx="1">
            <a:schemeClr val="lt1"/>
          </a:fillRef>
          <a:effectRef idx="0">
            <a:schemeClr val="dk1"/>
          </a:effectRef>
          <a:fontRef idx="minor">
            <a:schemeClr val="dk1"/>
          </a:fontRef>
        </p:style>
        <p:txBody>
          <a:bodyPr lIns="91425" tIns="91425" rIns="91425" bIns="91425" anchor="t" anchorCtr="0">
            <a:noAutofit/>
          </a:bodyPr>
          <a:lstStyle/>
          <a:p>
            <a:pPr marL="342900" lvl="0" indent="-342900" rtl="0">
              <a:lnSpc>
                <a:spcPct val="100000"/>
              </a:lnSpc>
              <a:spcBef>
                <a:spcPts val="0"/>
              </a:spcBef>
              <a:spcAft>
                <a:spcPts val="0"/>
              </a:spcAft>
              <a:buFont typeface="Arial" panose="020B0604020202020204" pitchFamily="34" charset="0"/>
              <a:buChar char="•"/>
            </a:pPr>
            <a:r>
              <a:rPr lang="en" sz="2400" dirty="0"/>
              <a:t>ABE is an electronic behavior data management system that collects district-wide data necessary for vertical reporting. Automated graphs provide detailed data revealing problematic areas and areas of improvement.  </a:t>
            </a:r>
          </a:p>
          <a:p>
            <a:pPr marL="342900" lvl="0" indent="-342900" rtl="0">
              <a:lnSpc>
                <a:spcPct val="100000"/>
              </a:lnSpc>
              <a:spcBef>
                <a:spcPts val="0"/>
              </a:spcBef>
              <a:spcAft>
                <a:spcPts val="0"/>
              </a:spcAft>
              <a:buFont typeface="Arial" panose="020B0604020202020204" pitchFamily="34" charset="0"/>
              <a:buChar char="•"/>
            </a:pPr>
            <a:r>
              <a:rPr lang="en" sz="2400" dirty="0"/>
              <a:t>We are able to gain more control with the ability to track statistics on individual schools across the district. </a:t>
            </a:r>
          </a:p>
          <a:p>
            <a:pPr marL="342900" lvl="0" indent="-342900" rtl="0">
              <a:lnSpc>
                <a:spcPct val="100000"/>
              </a:lnSpc>
              <a:spcBef>
                <a:spcPts val="0"/>
              </a:spcBef>
              <a:spcAft>
                <a:spcPts val="0"/>
              </a:spcAft>
              <a:buFont typeface="Arial" panose="020B0604020202020204" pitchFamily="34" charset="0"/>
              <a:buChar char="•"/>
            </a:pPr>
            <a:r>
              <a:rPr lang="en" sz="2400" dirty="0"/>
              <a:t>By using ABE, we are able to demonstrate the high priority placed on behavior and social education.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5" name="Shape 75"/>
          <p:cNvGraphicFramePr/>
          <p:nvPr>
            <p:extLst>
              <p:ext uri="{D42A27DB-BD31-4B8C-83A1-F6EECF244321}">
                <p14:modId xmlns:p14="http://schemas.microsoft.com/office/powerpoint/2010/main" val="780733166"/>
              </p:ext>
            </p:extLst>
          </p:nvPr>
        </p:nvGraphicFramePr>
        <p:xfrm>
          <a:off x="426725" y="903425"/>
          <a:ext cx="2945125" cy="4195895"/>
        </p:xfrm>
        <a:graphic>
          <a:graphicData uri="http://schemas.openxmlformats.org/drawingml/2006/table">
            <a:tbl>
              <a:tblPr>
                <a:solidFill>
                  <a:srgbClr val="FFFFFF"/>
                </a:solidFill>
                <a:tableStyleId>{0FCFE31A-F81A-438F-9DE1-FC82DA9F46EC}</a:tableStyleId>
              </a:tblPr>
              <a:tblGrid>
                <a:gridCol w="2274200"/>
                <a:gridCol w="670925"/>
              </a:tblGrid>
              <a:tr h="354696">
                <a:tc>
                  <a:txBody>
                    <a:bodyPr/>
                    <a:lstStyle/>
                    <a:p>
                      <a:pPr lvl="0" rtl="0">
                        <a:lnSpc>
                          <a:spcPct val="166666"/>
                        </a:lnSpc>
                        <a:spcBef>
                          <a:spcPts val="0"/>
                        </a:spcBef>
                        <a:buNone/>
                      </a:pPr>
                      <a:r>
                        <a:rPr lang="en" sz="900" b="1" dirty="0">
                          <a:solidFill>
                            <a:srgbClr val="333333"/>
                          </a:solidFill>
                          <a:highlight>
                            <a:srgbClr val="FFFFFF"/>
                          </a:highlight>
                        </a:rPr>
                        <a:t>Active Students in District</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dirty="0">
                          <a:solidFill>
                            <a:srgbClr val="333333"/>
                          </a:solidFill>
                          <a:highlight>
                            <a:srgbClr val="FFFFFF"/>
                          </a:highlight>
                        </a:rPr>
                        <a:t>20418</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Students with Referrals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dirty="0">
                          <a:solidFill>
                            <a:srgbClr val="333333"/>
                          </a:solidFill>
                          <a:highlight>
                            <a:srgbClr val="FFFFFF"/>
                          </a:highlight>
                        </a:rPr>
                        <a:t>3042</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 Student with Referrals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dirty="0">
                          <a:solidFill>
                            <a:srgbClr val="333333"/>
                          </a:solidFill>
                          <a:highlight>
                            <a:srgbClr val="FFFFFF"/>
                          </a:highlight>
                        </a:rPr>
                        <a:t>8%</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Avg. Referrals / Students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dirty="0">
                          <a:solidFill>
                            <a:srgbClr val="333333"/>
                          </a:solidFill>
                          <a:highlight>
                            <a:srgbClr val="FFFFFF"/>
                          </a:highlight>
                        </a:rPr>
                        <a:t>0.3</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Students with Interventions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dirty="0">
                          <a:solidFill>
                            <a:srgbClr val="333333"/>
                          </a:solidFill>
                          <a:highlight>
                            <a:srgbClr val="FFFFFF"/>
                          </a:highlight>
                        </a:rPr>
                        <a:t>975</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dirty="0">
                          <a:solidFill>
                            <a:srgbClr val="333333"/>
                          </a:solidFill>
                          <a:highlight>
                            <a:srgbClr val="FFFFFF"/>
                          </a:highlight>
                        </a:rPr>
                        <a:t>% Students with Interventions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a:solidFill>
                            <a:srgbClr val="333333"/>
                          </a:solidFill>
                          <a:highlight>
                            <a:srgbClr val="FFFFFF"/>
                          </a:highlight>
                        </a:rPr>
                        <a:t>3%</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dirty="0">
                          <a:solidFill>
                            <a:srgbClr val="333333"/>
                          </a:solidFill>
                          <a:highlight>
                            <a:srgbClr val="FFFFFF"/>
                          </a:highlight>
                        </a:rPr>
                        <a:t>Avg. Interventions / Student</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a:solidFill>
                            <a:srgbClr val="333333"/>
                          </a:solidFill>
                          <a:highlight>
                            <a:srgbClr val="FFFFFF"/>
                          </a:highlight>
                        </a:rPr>
                        <a:t>0.1</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Total Referrals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D7D7D7"/>
                    </a:solidFill>
                  </a:tcPr>
                </a:tc>
                <a:tc>
                  <a:txBody>
                    <a:bodyPr/>
                    <a:lstStyle/>
                    <a:p>
                      <a:pPr lvl="0" rtl="0">
                        <a:lnSpc>
                          <a:spcPct val="166666"/>
                        </a:lnSpc>
                        <a:spcBef>
                          <a:spcPts val="0"/>
                        </a:spcBef>
                        <a:buNone/>
                      </a:pPr>
                      <a:r>
                        <a:rPr lang="en" sz="900" b="1">
                          <a:solidFill>
                            <a:srgbClr val="333333"/>
                          </a:solidFill>
                          <a:highlight>
                            <a:srgbClr val="FFFFFF"/>
                          </a:highlight>
                        </a:rPr>
                        <a:t>9997</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D7D7D7"/>
                    </a:solidFill>
                  </a:tcPr>
                </a:tc>
              </a:tr>
              <a:tr h="354696">
                <a:tc>
                  <a:txBody>
                    <a:bodyPr/>
                    <a:lstStyle/>
                    <a:p>
                      <a:pPr lvl="0" rtl="0">
                        <a:lnSpc>
                          <a:spcPct val="166666"/>
                        </a:lnSpc>
                        <a:spcBef>
                          <a:spcPts val="0"/>
                        </a:spcBef>
                        <a:buNone/>
                      </a:pPr>
                      <a:r>
                        <a:rPr lang="en" sz="900" b="1">
                          <a:solidFill>
                            <a:srgbClr val="333333"/>
                          </a:solidFill>
                          <a:highlight>
                            <a:srgbClr val="FFFFFF"/>
                          </a:highlight>
                        </a:rPr>
                        <a:t>- With Interventions</a:t>
                      </a:r>
                    </a:p>
                  </a:txBody>
                  <a:tcPr marL="43815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a:solidFill>
                            <a:srgbClr val="333333"/>
                          </a:solidFill>
                          <a:highlight>
                            <a:srgbClr val="FFFFFF"/>
                          </a:highlight>
                        </a:rPr>
                        <a:t>1068</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 Without Interventions</a:t>
                      </a:r>
                    </a:p>
                  </a:txBody>
                  <a:tcPr marL="43815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c>
                  <a:txBody>
                    <a:bodyPr/>
                    <a:lstStyle/>
                    <a:p>
                      <a:pPr lvl="0" rtl="0">
                        <a:lnSpc>
                          <a:spcPct val="166666"/>
                        </a:lnSpc>
                        <a:spcBef>
                          <a:spcPts val="0"/>
                        </a:spcBef>
                        <a:buNone/>
                      </a:pPr>
                      <a:r>
                        <a:rPr lang="en" sz="900">
                          <a:solidFill>
                            <a:srgbClr val="333333"/>
                          </a:solidFill>
                          <a:highlight>
                            <a:srgbClr val="FFFFFF"/>
                          </a:highlight>
                        </a:rPr>
                        <a:t>8929</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F2F2F2"/>
                    </a:solidFill>
                  </a:tcPr>
                </a:tc>
              </a:tr>
              <a:tr h="354696">
                <a:tc>
                  <a:txBody>
                    <a:bodyPr/>
                    <a:lstStyle/>
                    <a:p>
                      <a:pPr lvl="0" rtl="0">
                        <a:lnSpc>
                          <a:spcPct val="166666"/>
                        </a:lnSpc>
                        <a:spcBef>
                          <a:spcPts val="0"/>
                        </a:spcBef>
                        <a:buNone/>
                      </a:pPr>
                      <a:r>
                        <a:rPr lang="en" sz="900" b="1">
                          <a:solidFill>
                            <a:srgbClr val="333333"/>
                          </a:solidFill>
                          <a:highlight>
                            <a:srgbClr val="FFFFFF"/>
                          </a:highlight>
                        </a:rPr>
                        <a:t>Total Interventions</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D7D7D7"/>
                    </a:solidFill>
                  </a:tcPr>
                </a:tc>
                <a:tc>
                  <a:txBody>
                    <a:bodyPr/>
                    <a:lstStyle/>
                    <a:p>
                      <a:pPr lvl="0" rtl="0">
                        <a:lnSpc>
                          <a:spcPct val="166666"/>
                        </a:lnSpc>
                        <a:spcBef>
                          <a:spcPts val="0"/>
                        </a:spcBef>
                        <a:buNone/>
                      </a:pPr>
                      <a:r>
                        <a:rPr lang="en" sz="900" b="1" dirty="0">
                          <a:solidFill>
                            <a:srgbClr val="333333"/>
                          </a:solidFill>
                          <a:highlight>
                            <a:srgbClr val="FFFFFF"/>
                          </a:highlight>
                        </a:rPr>
                        <a:t>1882</a:t>
                      </a:r>
                    </a:p>
                  </a:txBody>
                  <a:tcPr marL="76200" marR="76200" marT="76200" marB="76200"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D7D7D7"/>
                    </a:solidFill>
                  </a:tcPr>
                </a:tc>
              </a:tr>
            </a:tbl>
          </a:graphicData>
        </a:graphic>
      </p:graphicFrame>
      <p:sp>
        <p:nvSpPr>
          <p:cNvPr id="76" name="Shape 76"/>
          <p:cNvSpPr txBox="1"/>
          <p:nvPr/>
        </p:nvSpPr>
        <p:spPr>
          <a:xfrm>
            <a:off x="399287" y="178325"/>
            <a:ext cx="3000000" cy="725099"/>
          </a:xfrm>
          <a:prstGeom prst="rect">
            <a:avLst/>
          </a:prstGeom>
          <a:noFill/>
          <a:ln>
            <a:noFill/>
          </a:ln>
        </p:spPr>
        <p:txBody>
          <a:bodyPr lIns="91425" tIns="91425" rIns="91425" bIns="91425" anchor="ctr" anchorCtr="0">
            <a:noAutofit/>
          </a:bodyPr>
          <a:lstStyle/>
          <a:p>
            <a:pPr lvl="0" rtl="0">
              <a:lnSpc>
                <a:spcPct val="116666"/>
              </a:lnSpc>
              <a:spcBef>
                <a:spcPts val="0"/>
              </a:spcBef>
              <a:spcAft>
                <a:spcPts val="800"/>
              </a:spcAft>
              <a:buNone/>
            </a:pPr>
            <a:r>
              <a:rPr lang="en" sz="1350" b="1">
                <a:highlight>
                  <a:srgbClr val="FFFFFF"/>
                </a:highlight>
              </a:rPr>
              <a:t>District Statistics</a:t>
            </a:r>
          </a:p>
        </p:txBody>
      </p:sp>
      <p:pic>
        <p:nvPicPr>
          <p:cNvPr id="77" name="Shape 77"/>
          <p:cNvPicPr preferRelativeResize="0"/>
          <p:nvPr/>
        </p:nvPicPr>
        <p:blipFill rotWithShape="1">
          <a:blip r:embed="rId3">
            <a:alphaModFix/>
          </a:blip>
          <a:srcRect l="10201" t="27541" r="28565" b="29044"/>
          <a:stretch/>
        </p:blipFill>
        <p:spPr>
          <a:xfrm>
            <a:off x="3686450" y="1212800"/>
            <a:ext cx="4985900" cy="3214825"/>
          </a:xfrm>
          <a:prstGeom prst="rect">
            <a:avLst/>
          </a:prstGeom>
          <a:noFill/>
          <a:ln>
            <a:noFill/>
          </a:ln>
        </p:spPr>
      </p:pic>
      <p:sp>
        <p:nvSpPr>
          <p:cNvPr id="78" name="Shape 78"/>
          <p:cNvSpPr txBox="1"/>
          <p:nvPr/>
        </p:nvSpPr>
        <p:spPr>
          <a:xfrm>
            <a:off x="3623600" y="248550"/>
            <a:ext cx="5286599" cy="879000"/>
          </a:xfrm>
          <a:prstGeom prst="rect">
            <a:avLst/>
          </a:prstGeom>
          <a:solidFill>
            <a:srgbClr val="FFFF00"/>
          </a:solidFill>
          <a:ln>
            <a:noFill/>
          </a:ln>
        </p:spPr>
        <p:txBody>
          <a:bodyPr lIns="91425" tIns="91425" rIns="91425" bIns="91425" anchor="t" anchorCtr="0">
            <a:noAutofit/>
          </a:bodyPr>
          <a:lstStyle/>
          <a:p>
            <a:pPr lvl="0" algn="ctr">
              <a:spcBef>
                <a:spcPts val="0"/>
              </a:spcBef>
              <a:buNone/>
            </a:pPr>
            <a:r>
              <a:rPr lang="en" sz="3600" b="1"/>
              <a:t>What we get to see!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 dirty="0"/>
              <a:t>Features</a:t>
            </a:r>
            <a:endParaRPr lang="en-US" dirty="0"/>
          </a:p>
        </p:txBody>
      </p:sp>
      <p:sp>
        <p:nvSpPr>
          <p:cNvPr id="5" name="Text Placeholder 4"/>
          <p:cNvSpPr>
            <a:spLocks noGrp="1"/>
          </p:cNvSpPr>
          <p:nvPr>
            <p:ph type="body" idx="1"/>
          </p:nvPr>
        </p:nvSpPr>
        <p:spPr/>
        <p:txBody>
          <a:bodyPr/>
          <a:lstStyle/>
          <a:p>
            <a:pPr lvl="0">
              <a:lnSpc>
                <a:spcPct val="100000"/>
              </a:lnSpc>
              <a:spcAft>
                <a:spcPts val="0"/>
              </a:spcAft>
              <a:buClr>
                <a:srgbClr val="000000"/>
              </a:buClr>
            </a:pPr>
            <a:r>
              <a:rPr lang="en" b="1" dirty="0">
                <a:solidFill>
                  <a:srgbClr val="000000"/>
                </a:solidFill>
                <a:highlight>
                  <a:srgbClr val="FFFFFF"/>
                </a:highlight>
              </a:rPr>
              <a:t>Electronic Referrals</a:t>
            </a:r>
            <a:r>
              <a:rPr lang="en" dirty="0">
                <a:solidFill>
                  <a:srgbClr val="000000"/>
                </a:solidFill>
                <a:highlight>
                  <a:srgbClr val="FFFFFF"/>
                </a:highlight>
              </a:rPr>
              <a:t> - </a:t>
            </a:r>
            <a:r>
              <a:rPr lang="en" b="1" i="1" dirty="0">
                <a:solidFill>
                  <a:srgbClr val="0000FF"/>
                </a:solidFill>
                <a:highlight>
                  <a:srgbClr val="FFFFFF"/>
                </a:highlight>
              </a:rPr>
              <a:t>These automatically populate in the Administrator’s queue and </a:t>
            </a:r>
          </a:p>
          <a:p>
            <a:pPr lvl="0">
              <a:spcAft>
                <a:spcPts val="0"/>
              </a:spcAft>
              <a:buClr>
                <a:srgbClr val="000000"/>
              </a:buClr>
            </a:pPr>
            <a:r>
              <a:rPr lang="en" b="1" i="1" dirty="0" smtClean="0">
                <a:solidFill>
                  <a:srgbClr val="0000FF"/>
                </a:solidFill>
                <a:highlight>
                  <a:srgbClr val="FFFFFF"/>
                </a:highlight>
              </a:rPr>
              <a:t>teachers </a:t>
            </a:r>
            <a:r>
              <a:rPr lang="en" b="1" i="1" dirty="0">
                <a:solidFill>
                  <a:srgbClr val="0000FF"/>
                </a:solidFill>
                <a:highlight>
                  <a:srgbClr val="FFFFFF"/>
                </a:highlight>
              </a:rPr>
              <a:t>are  aware as soon as action is take</a:t>
            </a:r>
            <a:r>
              <a:rPr lang="en" i="1" dirty="0">
                <a:solidFill>
                  <a:srgbClr val="0000FF"/>
                </a:solidFill>
                <a:highlight>
                  <a:srgbClr val="FFFFFF"/>
                </a:highlight>
              </a:rPr>
              <a:t>n. </a:t>
            </a:r>
            <a:r>
              <a:rPr lang="en" b="1" i="1" dirty="0">
                <a:solidFill>
                  <a:srgbClr val="0000FF"/>
                </a:solidFill>
                <a:highlight>
                  <a:srgbClr val="FFFFFF"/>
                </a:highlight>
              </a:rPr>
              <a:t>Referrals can be </a:t>
            </a:r>
            <a:r>
              <a:rPr lang="en" b="1" i="1" dirty="0" smtClean="0">
                <a:solidFill>
                  <a:srgbClr val="0000FF"/>
                </a:solidFill>
                <a:highlight>
                  <a:srgbClr val="FFFFFF"/>
                </a:highlight>
              </a:rPr>
              <a:t>made </a:t>
            </a:r>
            <a:r>
              <a:rPr lang="en" b="1" i="1" dirty="0">
                <a:solidFill>
                  <a:srgbClr val="0000FF"/>
                </a:solidFill>
                <a:highlight>
                  <a:srgbClr val="FFFFFF"/>
                </a:highlight>
              </a:rPr>
              <a:t>to Counselors</a:t>
            </a:r>
            <a:r>
              <a:rPr lang="en" b="1" i="1" dirty="0" smtClean="0">
                <a:solidFill>
                  <a:srgbClr val="0000FF"/>
                </a:solidFill>
                <a:highlight>
                  <a:srgbClr val="FFFFFF"/>
                </a:highlight>
              </a:rPr>
              <a:t>.</a:t>
            </a:r>
          </a:p>
          <a:p>
            <a:pPr lvl="0">
              <a:spcAft>
                <a:spcPts val="0"/>
              </a:spcAft>
              <a:buClr>
                <a:srgbClr val="000000"/>
              </a:buClr>
            </a:pPr>
            <a:endParaRPr lang="en" sz="1200" b="1" dirty="0" smtClean="0">
              <a:solidFill>
                <a:srgbClr val="000000"/>
              </a:solidFill>
              <a:highlight>
                <a:srgbClr val="FFFFFF"/>
              </a:highlight>
            </a:endParaRPr>
          </a:p>
          <a:p>
            <a:pPr lvl="0">
              <a:spcAft>
                <a:spcPts val="0"/>
              </a:spcAft>
              <a:buClr>
                <a:srgbClr val="000000"/>
              </a:buClr>
            </a:pPr>
            <a:r>
              <a:rPr lang="en" b="1" dirty="0" smtClean="0">
                <a:solidFill>
                  <a:srgbClr val="000000"/>
                </a:solidFill>
                <a:highlight>
                  <a:srgbClr val="FFFFFF"/>
                </a:highlight>
              </a:rPr>
              <a:t>Elementary,Middle/High </a:t>
            </a:r>
            <a:r>
              <a:rPr lang="en" b="1" dirty="0">
                <a:solidFill>
                  <a:srgbClr val="000000"/>
                </a:solidFill>
                <a:highlight>
                  <a:srgbClr val="FFFFFF"/>
                </a:highlight>
              </a:rPr>
              <a:t>School Interventions</a:t>
            </a:r>
            <a:r>
              <a:rPr lang="en" dirty="0">
                <a:solidFill>
                  <a:srgbClr val="000000"/>
                </a:solidFill>
                <a:highlight>
                  <a:srgbClr val="FFFFFF"/>
                </a:highlight>
              </a:rPr>
              <a:t> -</a:t>
            </a:r>
            <a:r>
              <a:rPr lang="en" b="1" dirty="0">
                <a:solidFill>
                  <a:srgbClr val="000000"/>
                </a:solidFill>
                <a:highlight>
                  <a:srgbClr val="FFFFFF"/>
                </a:highlight>
              </a:rPr>
              <a:t> </a:t>
            </a:r>
            <a:r>
              <a:rPr lang="en" b="1" i="1" dirty="0">
                <a:solidFill>
                  <a:srgbClr val="0000FF"/>
                </a:solidFill>
                <a:highlight>
                  <a:srgbClr val="FFFFFF"/>
                </a:highlight>
              </a:rPr>
              <a:t>Interactive or </a:t>
            </a:r>
            <a:r>
              <a:rPr lang="en" b="1" i="1" dirty="0" smtClean="0">
                <a:solidFill>
                  <a:srgbClr val="0000FF"/>
                </a:solidFill>
                <a:highlight>
                  <a:srgbClr val="FFFFFF"/>
                </a:highlight>
              </a:rPr>
              <a:t>Paper</a:t>
            </a:r>
          </a:p>
          <a:p>
            <a:pPr lvl="0">
              <a:spcAft>
                <a:spcPts val="0"/>
              </a:spcAft>
              <a:buClr>
                <a:srgbClr val="000000"/>
              </a:buClr>
            </a:pPr>
            <a:endParaRPr lang="en" sz="1200" b="1" i="1" dirty="0" smtClean="0">
              <a:solidFill>
                <a:srgbClr val="0000FF"/>
              </a:solidFill>
              <a:highlight>
                <a:srgbClr val="FFFFFF"/>
              </a:highlight>
            </a:endParaRPr>
          </a:p>
          <a:p>
            <a:pPr lvl="0">
              <a:spcAft>
                <a:spcPts val="0"/>
              </a:spcAft>
              <a:buClr>
                <a:srgbClr val="000000"/>
              </a:buClr>
            </a:pPr>
            <a:r>
              <a:rPr lang="en" b="1" dirty="0">
                <a:solidFill>
                  <a:srgbClr val="000000"/>
                </a:solidFill>
                <a:highlight>
                  <a:srgbClr val="FFFFFF"/>
                </a:highlight>
              </a:rPr>
              <a:t>School Wide Behavior Statistics</a:t>
            </a:r>
            <a:r>
              <a:rPr lang="en" dirty="0">
                <a:solidFill>
                  <a:srgbClr val="000000"/>
                </a:solidFill>
                <a:highlight>
                  <a:srgbClr val="FFFFFF"/>
                </a:highlight>
              </a:rPr>
              <a:t> -</a:t>
            </a:r>
            <a:r>
              <a:rPr lang="en" b="1" dirty="0">
                <a:solidFill>
                  <a:srgbClr val="000000"/>
                </a:solidFill>
                <a:highlight>
                  <a:srgbClr val="FFFFFF"/>
                </a:highlight>
              </a:rPr>
              <a:t> </a:t>
            </a:r>
            <a:r>
              <a:rPr lang="en" b="1" i="1" dirty="0">
                <a:solidFill>
                  <a:srgbClr val="0000FF"/>
                </a:solidFill>
                <a:highlight>
                  <a:srgbClr val="FFFFFF"/>
                </a:highlight>
              </a:rPr>
              <a:t>Daily updates available to view entire </a:t>
            </a:r>
            <a:r>
              <a:rPr lang="en" b="1" i="1" dirty="0" smtClean="0">
                <a:solidFill>
                  <a:srgbClr val="0000FF"/>
                </a:solidFill>
                <a:highlight>
                  <a:srgbClr val="FFFFFF"/>
                </a:highlight>
              </a:rPr>
              <a:t>district</a:t>
            </a:r>
          </a:p>
          <a:p>
            <a:pPr lvl="0">
              <a:spcAft>
                <a:spcPts val="0"/>
              </a:spcAft>
              <a:buClr>
                <a:srgbClr val="000000"/>
              </a:buClr>
            </a:pPr>
            <a:endParaRPr lang="en" sz="1200" b="1" i="1" dirty="0">
              <a:solidFill>
                <a:srgbClr val="0000FF"/>
              </a:solidFill>
              <a:highlight>
                <a:srgbClr val="FFFFFF"/>
              </a:highlight>
            </a:endParaRPr>
          </a:p>
          <a:p>
            <a:pPr lvl="0">
              <a:spcAft>
                <a:spcPts val="0"/>
              </a:spcAft>
              <a:buClr>
                <a:srgbClr val="000000"/>
              </a:buClr>
            </a:pPr>
            <a:r>
              <a:rPr lang="en" b="1" dirty="0">
                <a:solidFill>
                  <a:srgbClr val="000000"/>
                </a:solidFill>
                <a:highlight>
                  <a:srgbClr val="FFFFFF"/>
                </a:highlight>
              </a:rPr>
              <a:t>Behavioral Exchange Game </a:t>
            </a:r>
            <a:r>
              <a:rPr lang="en" dirty="0">
                <a:solidFill>
                  <a:srgbClr val="000000"/>
                </a:solidFill>
                <a:highlight>
                  <a:srgbClr val="FFFFFF"/>
                </a:highlight>
              </a:rPr>
              <a:t>-  </a:t>
            </a:r>
            <a:r>
              <a:rPr lang="en" b="1" i="1" dirty="0">
                <a:solidFill>
                  <a:srgbClr val="0000FF"/>
                </a:solidFill>
                <a:highlight>
                  <a:srgbClr val="FFFFFF"/>
                </a:highlight>
              </a:rPr>
              <a:t>Allows students to gain points for positive behaviors</a:t>
            </a:r>
            <a:r>
              <a:rPr lang="en" b="1" dirty="0">
                <a:solidFill>
                  <a:srgbClr val="000000"/>
                </a:solidFill>
                <a:highlight>
                  <a:srgbClr val="FFFFFF"/>
                </a:highlight>
              </a:rPr>
              <a:t/>
            </a:r>
            <a:br>
              <a:rPr lang="en" b="1" dirty="0">
                <a:solidFill>
                  <a:srgbClr val="000000"/>
                </a:solidFill>
                <a:highlight>
                  <a:srgbClr val="FFFFFF"/>
                </a:highlight>
              </a:rPr>
            </a:br>
            <a:endParaRPr lang="en-US" dirty="0"/>
          </a:p>
        </p:txBody>
      </p:sp>
      <p:sp>
        <p:nvSpPr>
          <p:cNvPr id="6" name="Text Placeholder 5"/>
          <p:cNvSpPr>
            <a:spLocks noGrp="1"/>
          </p:cNvSpPr>
          <p:nvPr>
            <p:ph type="body" idx="2"/>
          </p:nvPr>
        </p:nvSpPr>
        <p:spPr/>
        <p:txBody>
          <a:bodyPr/>
          <a:lstStyle/>
          <a:p>
            <a:pPr lvl="0">
              <a:spcAft>
                <a:spcPts val="0"/>
              </a:spcAft>
            </a:pPr>
            <a:r>
              <a:rPr lang="en" b="1" dirty="0">
                <a:solidFill>
                  <a:srgbClr val="000000"/>
                </a:solidFill>
                <a:highlight>
                  <a:srgbClr val="FFFFFF"/>
                </a:highlight>
              </a:rPr>
              <a:t>My Classroom </a:t>
            </a:r>
            <a:r>
              <a:rPr lang="en" dirty="0">
                <a:solidFill>
                  <a:srgbClr val="000000"/>
                </a:solidFill>
                <a:highlight>
                  <a:srgbClr val="FFFFFF"/>
                </a:highlight>
              </a:rPr>
              <a:t>- </a:t>
            </a:r>
            <a:r>
              <a:rPr lang="en" b="1" i="1" dirty="0">
                <a:solidFill>
                  <a:srgbClr val="0000FF"/>
                </a:solidFill>
                <a:highlight>
                  <a:srgbClr val="FFFFFF"/>
                </a:highlight>
              </a:rPr>
              <a:t>Teachers can see behaviors of their students in all classes in one glimpse</a:t>
            </a:r>
          </a:p>
          <a:p>
            <a:pPr lvl="0">
              <a:spcAft>
                <a:spcPts val="0"/>
              </a:spcAft>
            </a:pPr>
            <a:endParaRPr lang="en" b="1" dirty="0" smtClean="0">
              <a:solidFill>
                <a:srgbClr val="000000"/>
              </a:solidFill>
              <a:highlight>
                <a:srgbClr val="FFFFFF"/>
              </a:highlight>
            </a:endParaRPr>
          </a:p>
          <a:p>
            <a:pPr lvl="0">
              <a:spcAft>
                <a:spcPts val="0"/>
              </a:spcAft>
            </a:pPr>
            <a:r>
              <a:rPr lang="en" b="1" dirty="0" smtClean="0">
                <a:solidFill>
                  <a:srgbClr val="000000"/>
                </a:solidFill>
                <a:highlight>
                  <a:srgbClr val="FFFFFF"/>
                </a:highlight>
              </a:rPr>
              <a:t>Functional </a:t>
            </a:r>
            <a:r>
              <a:rPr lang="en" b="1" dirty="0">
                <a:solidFill>
                  <a:srgbClr val="000000"/>
                </a:solidFill>
                <a:highlight>
                  <a:srgbClr val="FFFFFF"/>
                </a:highlight>
              </a:rPr>
              <a:t>Behavior Assessment </a:t>
            </a:r>
            <a:r>
              <a:rPr lang="en" dirty="0">
                <a:solidFill>
                  <a:srgbClr val="000000"/>
                </a:solidFill>
                <a:highlight>
                  <a:srgbClr val="FFFFFF"/>
                </a:highlight>
              </a:rPr>
              <a:t>- FBA</a:t>
            </a:r>
            <a:br>
              <a:rPr lang="en" dirty="0">
                <a:solidFill>
                  <a:srgbClr val="000000"/>
                </a:solidFill>
                <a:highlight>
                  <a:srgbClr val="FFFFFF"/>
                </a:highlight>
              </a:rPr>
            </a:br>
            <a:endParaRPr lang="en" dirty="0" smtClean="0">
              <a:solidFill>
                <a:srgbClr val="000000"/>
              </a:solidFill>
              <a:highlight>
                <a:srgbClr val="FFFFFF"/>
              </a:highlight>
            </a:endParaRPr>
          </a:p>
          <a:p>
            <a:pPr lvl="0">
              <a:spcAft>
                <a:spcPts val="0"/>
              </a:spcAft>
            </a:pPr>
            <a:r>
              <a:rPr lang="en" b="1" dirty="0" smtClean="0">
                <a:solidFill>
                  <a:srgbClr val="000000"/>
                </a:solidFill>
                <a:highlight>
                  <a:srgbClr val="FFFFFF"/>
                </a:highlight>
              </a:rPr>
              <a:t>Behavior </a:t>
            </a:r>
            <a:r>
              <a:rPr lang="en" b="1" dirty="0">
                <a:solidFill>
                  <a:srgbClr val="000000"/>
                </a:solidFill>
                <a:highlight>
                  <a:srgbClr val="FFFFFF"/>
                </a:highlight>
              </a:rPr>
              <a:t>Improvement Plan</a:t>
            </a:r>
            <a:r>
              <a:rPr lang="en" dirty="0">
                <a:solidFill>
                  <a:srgbClr val="000000"/>
                </a:solidFill>
                <a:highlight>
                  <a:srgbClr val="FFFFFF"/>
                </a:highlight>
              </a:rPr>
              <a:t> - BIP -</a:t>
            </a:r>
            <a:r>
              <a:rPr lang="en" i="1" dirty="0">
                <a:solidFill>
                  <a:srgbClr val="0000FF"/>
                </a:solidFill>
                <a:highlight>
                  <a:srgbClr val="FFFFFF"/>
                </a:highlight>
              </a:rPr>
              <a:t> </a:t>
            </a:r>
            <a:r>
              <a:rPr lang="en" b="1" i="1" dirty="0">
                <a:solidFill>
                  <a:srgbClr val="0000FF"/>
                </a:solidFill>
                <a:highlight>
                  <a:srgbClr val="FFFFFF"/>
                </a:highlight>
              </a:rPr>
              <a:t>Automatically populated from FBA</a:t>
            </a:r>
          </a:p>
          <a:p>
            <a:pPr lvl="0">
              <a:spcAft>
                <a:spcPts val="0"/>
              </a:spcAft>
            </a:pPr>
            <a:endParaRPr lang="en" b="1" dirty="0" smtClean="0">
              <a:solidFill>
                <a:srgbClr val="000000"/>
              </a:solidFill>
              <a:highlight>
                <a:srgbClr val="FFFFFF"/>
              </a:highlight>
            </a:endParaRPr>
          </a:p>
          <a:p>
            <a:pPr lvl="0">
              <a:spcAft>
                <a:spcPts val="0"/>
              </a:spcAft>
            </a:pPr>
            <a:r>
              <a:rPr lang="en" b="1" dirty="0" smtClean="0">
                <a:solidFill>
                  <a:srgbClr val="000000"/>
                </a:solidFill>
                <a:highlight>
                  <a:srgbClr val="FFFFFF"/>
                </a:highlight>
              </a:rPr>
              <a:t>Parent </a:t>
            </a:r>
            <a:r>
              <a:rPr lang="en" b="1" dirty="0">
                <a:solidFill>
                  <a:srgbClr val="000000"/>
                </a:solidFill>
                <a:highlight>
                  <a:srgbClr val="FFFFFF"/>
                </a:highlight>
              </a:rPr>
              <a:t>Portal</a:t>
            </a:r>
            <a:r>
              <a:rPr lang="en" dirty="0">
                <a:solidFill>
                  <a:srgbClr val="000000"/>
                </a:solidFill>
                <a:highlight>
                  <a:srgbClr val="FFFFFF"/>
                </a:highlight>
              </a:rPr>
              <a:t> - </a:t>
            </a:r>
            <a:r>
              <a:rPr lang="en" b="1" i="1" dirty="0">
                <a:solidFill>
                  <a:srgbClr val="0000FF"/>
                </a:solidFill>
                <a:highlight>
                  <a:srgbClr val="FFFFFF"/>
                </a:highlight>
              </a:rPr>
              <a:t>Currently used to generate letters for parents after interventions </a:t>
            </a:r>
          </a:p>
          <a:p>
            <a:pPr lvl="0">
              <a:spcAft>
                <a:spcPts val="0"/>
              </a:spcAft>
            </a:pPr>
            <a:r>
              <a:rPr lang="en" b="1" i="1" dirty="0">
                <a:solidFill>
                  <a:srgbClr val="0000FF"/>
                </a:solidFill>
                <a:highlight>
                  <a:srgbClr val="FFFFFF"/>
                </a:highlight>
              </a:rPr>
              <a:t>                            are done.</a:t>
            </a:r>
          </a:p>
          <a:p>
            <a:endParaRPr lang="en-US" dirty="0"/>
          </a:p>
        </p:txBody>
      </p:sp>
    </p:spTree>
    <p:extLst>
      <p:ext uri="{BB962C8B-B14F-4D97-AF65-F5344CB8AC3E}">
        <p14:creationId xmlns:p14="http://schemas.microsoft.com/office/powerpoint/2010/main" val="73868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Quick Snapshot</a:t>
            </a:r>
          </a:p>
        </p:txBody>
      </p:sp>
      <p:sp>
        <p:nvSpPr>
          <p:cNvPr id="90" name="Shape 90"/>
          <p:cNvSpPr txBox="1">
            <a:spLocks noGrp="1"/>
          </p:cNvSpPr>
          <p:nvPr>
            <p:ph type="body" idx="1"/>
          </p:nvPr>
        </p:nvSpPr>
        <p:spPr>
          <a:xfrm>
            <a:off x="311700" y="1152475"/>
            <a:ext cx="8520599" cy="3900900"/>
          </a:xfrm>
          <a:prstGeom prst="rect">
            <a:avLst/>
          </a:prstGeom>
        </p:spPr>
        <p:txBody>
          <a:bodyPr lIns="91425" tIns="91425" rIns="91425" bIns="91425" anchor="t" anchorCtr="0">
            <a:noAutofit/>
          </a:bodyPr>
          <a:lstStyle/>
          <a:p>
            <a:pPr lvl="0" algn="ctr" rtl="0">
              <a:spcBef>
                <a:spcPts val="0"/>
              </a:spcBef>
              <a:buNone/>
            </a:pPr>
            <a:endParaRPr>
              <a:solidFill>
                <a:schemeClr val="dk1"/>
              </a:solidFill>
              <a:highlight>
                <a:srgbClr val="FFFFFF"/>
              </a:highlight>
            </a:endParaRPr>
          </a:p>
          <a:p>
            <a:pPr lvl="0" algn="ctr" rtl="0">
              <a:spcBef>
                <a:spcPts val="0"/>
              </a:spcBef>
              <a:buNone/>
            </a:pPr>
            <a:endParaRPr>
              <a:solidFill>
                <a:schemeClr val="dk1"/>
              </a:solidFill>
              <a:highlight>
                <a:srgbClr val="FFFFFF"/>
              </a:highlight>
            </a:endParaRPr>
          </a:p>
          <a:p>
            <a:pPr lvl="0" algn="ctr" rtl="0">
              <a:spcBef>
                <a:spcPts val="0"/>
              </a:spcBef>
              <a:buNone/>
            </a:pPr>
            <a:endParaRPr>
              <a:solidFill>
                <a:schemeClr val="dk1"/>
              </a:solidFill>
              <a:highlight>
                <a:srgbClr val="FFFFFF"/>
              </a:highlight>
            </a:endParaRPr>
          </a:p>
          <a:p>
            <a:pPr lvl="0" algn="ctr" rtl="0">
              <a:spcBef>
                <a:spcPts val="0"/>
              </a:spcBef>
              <a:buNone/>
            </a:pPr>
            <a:endParaRPr>
              <a:solidFill>
                <a:schemeClr val="dk1"/>
              </a:solidFill>
              <a:highlight>
                <a:srgbClr val="FFFFFF"/>
              </a:highlight>
            </a:endParaRPr>
          </a:p>
          <a:p>
            <a:pPr lvl="0" algn="ctr" rtl="0">
              <a:spcBef>
                <a:spcPts val="0"/>
              </a:spcBef>
              <a:buNone/>
            </a:pPr>
            <a:endParaRPr>
              <a:solidFill>
                <a:schemeClr val="dk1"/>
              </a:solidFill>
              <a:highlight>
                <a:srgbClr val="FFFFFF"/>
              </a:highlight>
            </a:endParaRPr>
          </a:p>
          <a:p>
            <a:pPr lvl="0" algn="ctr" rtl="0">
              <a:spcBef>
                <a:spcPts val="0"/>
              </a:spcBef>
              <a:buNone/>
            </a:pPr>
            <a:endParaRPr sz="1400">
              <a:solidFill>
                <a:schemeClr val="dk1"/>
              </a:solidFill>
              <a:highlight>
                <a:srgbClr val="FFFFFF"/>
              </a:highlight>
            </a:endParaRPr>
          </a:p>
          <a:p>
            <a:pPr lvl="0" algn="ctr">
              <a:spcBef>
                <a:spcPts val="0"/>
              </a:spcBef>
              <a:buNone/>
            </a:pPr>
            <a:r>
              <a:rPr lang="en" b="1">
                <a:solidFill>
                  <a:srgbClr val="000000"/>
                </a:solidFill>
                <a:highlight>
                  <a:srgbClr val="FFFFFF"/>
                </a:highlight>
              </a:rPr>
              <a:t>Paperless system keeps Referrals, Interventions, FBA, and Notes connected to the student by keeping essential files organized and easily accessible.</a:t>
            </a:r>
          </a:p>
        </p:txBody>
      </p:sp>
      <p:pic>
        <p:nvPicPr>
          <p:cNvPr id="91" name="Shape 91"/>
          <p:cNvPicPr preferRelativeResize="0"/>
          <p:nvPr/>
        </p:nvPicPr>
        <p:blipFill rotWithShape="1">
          <a:blip r:embed="rId3">
            <a:alphaModFix/>
          </a:blip>
          <a:srcRect l="17364" t="23393" r="20508" b="15414"/>
          <a:stretch/>
        </p:blipFill>
        <p:spPr>
          <a:xfrm>
            <a:off x="2002050" y="1152475"/>
            <a:ext cx="4774125" cy="3127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a:t>Current Use</a:t>
            </a:r>
          </a:p>
        </p:txBody>
      </p:sp>
      <p:sp>
        <p:nvSpPr>
          <p:cNvPr id="97" name="Shape 97"/>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Used in all middle and high-schools, three elementary schools and will be used at the Suspension Center.</a:t>
            </a:r>
          </a:p>
          <a:p>
            <a:pPr lvl="0" rtl="0">
              <a:spcBef>
                <a:spcPts val="0"/>
              </a:spcBef>
              <a:buNone/>
            </a:pPr>
            <a:r>
              <a:rPr lang="en" b="1">
                <a:solidFill>
                  <a:srgbClr val="000000"/>
                </a:solidFill>
              </a:rPr>
              <a:t>Allows for the managing of anecdotal data that can not be entered into PS.</a:t>
            </a:r>
          </a:p>
          <a:p>
            <a:pPr lvl="0" rtl="0">
              <a:spcBef>
                <a:spcPts val="0"/>
              </a:spcBef>
              <a:buNone/>
            </a:pPr>
            <a:r>
              <a:rPr lang="en" b="1">
                <a:solidFill>
                  <a:srgbClr val="000000"/>
                </a:solidFill>
              </a:rPr>
              <a:t>Provides a view of the number and types of referrals made by individual teachers to support assessing needs for professional development.</a:t>
            </a:r>
          </a:p>
          <a:p>
            <a:pPr lvl="0">
              <a:spcBef>
                <a:spcPts val="0"/>
              </a:spcBef>
              <a:buNone/>
            </a:pPr>
            <a:r>
              <a:rPr lang="en" b="1">
                <a:solidFill>
                  <a:srgbClr val="000000"/>
                </a:solidFill>
              </a:rPr>
              <a:t>Allows teachers to document behavior occurring in class that does not rise to the level of an office referral so that more specific data can be provided for parent conferences.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PBIS</a:t>
            </a:r>
            <a:br>
              <a:rPr lang="en-US" dirty="0" smtClean="0"/>
            </a:br>
            <a:r>
              <a:rPr lang="en-US" sz="3200" dirty="0" smtClean="0"/>
              <a:t>30% of campuses implementing</a:t>
            </a:r>
            <a:endParaRPr lang="en-US" sz="3200" dirty="0"/>
          </a:p>
        </p:txBody>
      </p:sp>
    </p:spTree>
    <p:extLst>
      <p:ext uri="{BB962C8B-B14F-4D97-AF65-F5344CB8AC3E}">
        <p14:creationId xmlns:p14="http://schemas.microsoft.com/office/powerpoint/2010/main" val="3384416037"/>
      </p:ext>
    </p:extLst>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732</Words>
  <Application>Microsoft Office PowerPoint</Application>
  <PresentationFormat>On-screen Show (16:9)</PresentationFormat>
  <Paragraphs>100</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Montserrat</vt:lpstr>
      <vt:lpstr>Playfair Display</vt:lpstr>
      <vt:lpstr>Arial</vt:lpstr>
      <vt:lpstr>Oswald</vt:lpstr>
      <vt:lpstr>pop</vt:lpstr>
      <vt:lpstr> Next Steps: Implementing the MOU                   at the              Campus Level </vt:lpstr>
      <vt:lpstr> Tools we use are key to implementation ABE system PBIS  Bullying Prevention </vt:lpstr>
      <vt:lpstr>PowerPoint Presentation</vt:lpstr>
      <vt:lpstr>What is ABE?</vt:lpstr>
      <vt:lpstr>PowerPoint Presentation</vt:lpstr>
      <vt:lpstr>Features</vt:lpstr>
      <vt:lpstr>Quick Snapshot</vt:lpstr>
      <vt:lpstr>Current Use</vt:lpstr>
      <vt:lpstr>PBIS 30% of campuses implementing</vt:lpstr>
      <vt:lpstr>PowerPoint Presentation</vt:lpstr>
      <vt:lpstr>Bullying Prevention</vt:lpstr>
      <vt:lpstr>Reporting is Encouraged and Investigated</vt:lpstr>
      <vt:lpstr>First Steps Towards Implementation</vt:lpstr>
      <vt:lpstr>Getting the Word Out</vt:lpstr>
      <vt:lpstr>Restorative Practices Training</vt:lpstr>
      <vt:lpstr>To learn more about MOUs and Restorative Practices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 – Implementing the MOU at the Campus Level</dc:title>
  <dc:creator>Judy Orr Stubblefield</dc:creator>
  <cp:lastModifiedBy>Janna</cp:lastModifiedBy>
  <cp:revision>12</cp:revision>
  <dcterms:modified xsi:type="dcterms:W3CDTF">2016-02-16T03:26:25Z</dcterms:modified>
</cp:coreProperties>
</file>