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7E66639-F092-4113-90CF-6D9B2B95BF6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CD6A030-2E36-4B86-AE23-934272F818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ponline.org/resources/handouts/Framework_for_Safe_and_Successful_School_Environm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cdps.gov/div/JJ/CenterForSaferSchoolsReport2013-web(1)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637010" cy="1362664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Presented by</a:t>
            </a:r>
          </a:p>
          <a:p>
            <a:pPr algn="ctr"/>
            <a:r>
              <a:rPr lang="en-US" b="1" dirty="0" smtClean="0"/>
              <a:t>Dr. Janna Siegel Robertson</a:t>
            </a:r>
          </a:p>
          <a:p>
            <a:pPr algn="ctr"/>
            <a:r>
              <a:rPr lang="en-US" b="1" dirty="0" smtClean="0"/>
              <a:t>University of North Carolina, Wilmington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4087257"/>
          </a:xfrm>
        </p:spPr>
        <p:txBody>
          <a:bodyPr>
            <a:normAutofit/>
          </a:bodyPr>
          <a:lstStyle/>
          <a:p>
            <a:pPr algn="ctr" latinLnBrk="1"/>
            <a:r>
              <a:rPr lang="en-US" sz="4000" dirty="0">
                <a:effectLst/>
              </a:rPr>
              <a:t>New Hanover and Pender County North </a:t>
            </a:r>
            <a:r>
              <a:rPr lang="en-US" sz="4000" dirty="0" smtClean="0">
                <a:effectLst/>
              </a:rPr>
              <a:t>Carolina</a:t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>
                <a:solidFill>
                  <a:srgbClr val="002060"/>
                </a:solidFill>
                <a:effectLst/>
              </a:rPr>
              <a:t>Safer Schools Task Force </a:t>
            </a:r>
            <a:r>
              <a:rPr lang="en-US" sz="40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002060"/>
                </a:solidFill>
                <a:effectLst/>
              </a:rPr>
            </a:br>
            <a:r>
              <a:rPr lang="en-US" sz="4000" dirty="0" smtClean="0">
                <a:solidFill>
                  <a:srgbClr val="002060"/>
                </a:solidFill>
                <a:effectLst/>
              </a:rPr>
              <a:t>Recommendations</a:t>
            </a:r>
            <a:endParaRPr lang="en-US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93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8229600" cy="6019800"/>
          </a:xfrm>
        </p:spPr>
        <p:txBody>
          <a:bodyPr>
            <a:no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Andy </a:t>
            </a:r>
            <a:r>
              <a:rPr lang="en-US" sz="1000" b="1" dirty="0" smtClean="0"/>
              <a:t>Atkinson	Community </a:t>
            </a:r>
            <a:r>
              <a:rPr lang="en-US" sz="1000" b="1" dirty="0"/>
              <a:t>Facilitator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Tom Barth 	</a:t>
            </a:r>
            <a:r>
              <a:rPr lang="en-US" sz="1000" b="1" dirty="0" smtClean="0"/>
              <a:t>MPA </a:t>
            </a:r>
            <a:r>
              <a:rPr lang="en-US" sz="1000" b="1" dirty="0"/>
              <a:t>Faculty Facilitator, UNCW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Donald Berger	</a:t>
            </a:r>
            <a:r>
              <a:rPr lang="en-US" sz="1000" b="1" dirty="0" smtClean="0"/>
              <a:t>Headmaster</a:t>
            </a:r>
            <a:r>
              <a:rPr lang="en-US" sz="1000" b="1" dirty="0"/>
              <a:t>, Cape Fear Academy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Larry Bonney	Retired </a:t>
            </a:r>
            <a:r>
              <a:rPr lang="en-US" sz="1000" b="1" dirty="0" smtClean="0"/>
              <a:t>FBI </a:t>
            </a:r>
            <a:r>
              <a:rPr lang="en-US" sz="1000" b="1" dirty="0"/>
              <a:t>Special </a:t>
            </a:r>
            <a:r>
              <a:rPr lang="en-US" sz="1000" b="1" dirty="0" smtClean="0"/>
              <a:t>Agent, </a:t>
            </a:r>
            <a:r>
              <a:rPr lang="en-US" sz="1000" b="1" dirty="0"/>
              <a:t>former Director </a:t>
            </a:r>
            <a:r>
              <a:rPr lang="en-US" sz="1000" b="1" dirty="0" smtClean="0"/>
              <a:t>in </a:t>
            </a:r>
            <a:r>
              <a:rPr lang="en-US" sz="1000" b="1" dirty="0"/>
              <a:t>the National Center for Missing and Exploited Children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Kenneth Bowen	Chief Officer for Student Learning &amp; Accountability, Pender County Schools 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Terri Cobb	</a:t>
            </a:r>
            <a:r>
              <a:rPr lang="en-US" sz="1000" b="1" dirty="0" smtClean="0"/>
              <a:t>Superintendent, </a:t>
            </a:r>
            <a:r>
              <a:rPr lang="en-US" sz="1000" b="1" dirty="0"/>
              <a:t>Pender County Schools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J. </a:t>
            </a:r>
            <a:r>
              <a:rPr lang="en-US" sz="1000" b="1" dirty="0" err="1"/>
              <a:t>Corpening</a:t>
            </a:r>
            <a:r>
              <a:rPr lang="en-US" sz="1000" b="1" dirty="0"/>
              <a:t>	</a:t>
            </a:r>
            <a:r>
              <a:rPr lang="en-US" sz="1000" b="1" dirty="0" smtClean="0"/>
              <a:t>Chief </a:t>
            </a:r>
            <a:r>
              <a:rPr lang="en-US" sz="1000" b="1" dirty="0"/>
              <a:t>District Court Judge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David Hand	</a:t>
            </a:r>
            <a:r>
              <a:rPr lang="en-US" sz="1000" b="1" dirty="0" smtClean="0"/>
              <a:t>Social </a:t>
            </a:r>
            <a:r>
              <a:rPr lang="en-US" sz="1000" b="1" dirty="0"/>
              <a:t>Worker, Laney High School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Stephanie </a:t>
            </a:r>
            <a:r>
              <a:rPr lang="en-US" sz="1000" b="1" dirty="0" err="1"/>
              <a:t>Kraybill</a:t>
            </a:r>
            <a:r>
              <a:rPr lang="en-US" sz="1000" b="1" dirty="0"/>
              <a:t>	</a:t>
            </a:r>
            <a:r>
              <a:rPr lang="en-US" sz="1000" b="1" dirty="0" smtClean="0"/>
              <a:t>Past </a:t>
            </a:r>
            <a:r>
              <a:rPr lang="en-US" sz="1000" b="1" dirty="0"/>
              <a:t>President, PTA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Warren Lee	</a:t>
            </a:r>
            <a:r>
              <a:rPr lang="en-US" sz="1000" b="1" dirty="0" smtClean="0"/>
              <a:t>Director</a:t>
            </a:r>
            <a:r>
              <a:rPr lang="en-US" sz="1000" b="1" dirty="0"/>
              <a:t>, New Hanover County Emergency Management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Beth Looney	</a:t>
            </a:r>
            <a:r>
              <a:rPr lang="en-US" sz="1000" b="1" dirty="0" smtClean="0"/>
              <a:t>MPA </a:t>
            </a:r>
            <a:r>
              <a:rPr lang="en-US" sz="1000" b="1" dirty="0"/>
              <a:t>Graduate Assistant, UNCW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Wanda Marino	NHC Department of Social Services Assistant Director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Barren Nobles	Lead Administrator, Wilmington Christian Academy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Deloris Rhodes	</a:t>
            </a:r>
            <a:r>
              <a:rPr lang="en-US" sz="1000" b="1" smtClean="0"/>
              <a:t>Outreach Liaison, </a:t>
            </a:r>
            <a:r>
              <a:rPr lang="en-US" sz="1000" b="1" dirty="0" smtClean="0"/>
              <a:t>UNCW Watson College </a:t>
            </a:r>
            <a:r>
              <a:rPr lang="en-US" sz="1000" b="1" dirty="0"/>
              <a:t>of Education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Janna Robertson	</a:t>
            </a:r>
            <a:r>
              <a:rPr lang="en-US" sz="1000" b="1" dirty="0" smtClean="0"/>
              <a:t>Faculty Researcher, UNCW Watson </a:t>
            </a:r>
            <a:r>
              <a:rPr lang="en-US" sz="1000" b="1" dirty="0"/>
              <a:t>College of Education </a:t>
            </a:r>
            <a:endParaRPr lang="en-US" sz="1000" b="1" dirty="0" smtClean="0"/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 smtClean="0"/>
              <a:t>Bob </a:t>
            </a:r>
            <a:r>
              <a:rPr lang="en-US" sz="1000" b="1" dirty="0"/>
              <a:t>Speight	</a:t>
            </a:r>
            <a:r>
              <a:rPr lang="en-US" sz="1000" b="1" dirty="0" smtClean="0"/>
              <a:t>Chief </a:t>
            </a:r>
            <a:r>
              <a:rPr lang="en-US" sz="1000" b="1" dirty="0"/>
              <a:t>Court Counselor - 5th District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Dave Spencer	</a:t>
            </a:r>
            <a:r>
              <a:rPr lang="en-US" sz="1000" b="1" dirty="0" smtClean="0"/>
              <a:t>Safety </a:t>
            </a:r>
            <a:r>
              <a:rPr lang="en-US" sz="1000" b="1" dirty="0"/>
              <a:t>Director, New Hanover County Schools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Judy Stubblefield	Behavior Support Specialist, New Hanover County Schools 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Amy Valimont	</a:t>
            </a:r>
            <a:r>
              <a:rPr lang="en-US" sz="1000" b="1" dirty="0" smtClean="0"/>
              <a:t>Director </a:t>
            </a:r>
            <a:r>
              <a:rPr lang="en-US" sz="1000" b="1" dirty="0"/>
              <a:t>of Integrated Care, Wilmington </a:t>
            </a:r>
            <a:r>
              <a:rPr lang="en-US" sz="1000" b="1" dirty="0" smtClean="0"/>
              <a:t>Health Access </a:t>
            </a:r>
            <a:r>
              <a:rPr lang="en-US" sz="1000" b="1" dirty="0"/>
              <a:t>for Teens</a:t>
            </a:r>
          </a:p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1000" b="1" dirty="0"/>
              <a:t>Samantha Williams	</a:t>
            </a:r>
            <a:r>
              <a:rPr lang="en-US" sz="1000" b="1" dirty="0" smtClean="0"/>
              <a:t>MPA </a:t>
            </a:r>
            <a:r>
              <a:rPr lang="en-US" sz="1000" b="1" dirty="0"/>
              <a:t>Graduate Assistant, </a:t>
            </a:r>
            <a:r>
              <a:rPr lang="en-US" sz="1000" b="1" dirty="0" smtClean="0"/>
              <a:t>UNCW</a:t>
            </a:r>
            <a:endParaRPr lang="en-US" sz="1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5600" y="2133600"/>
            <a:ext cx="1905000" cy="2590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Safer Schools Task Force Members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2286000"/>
            <a:ext cx="8334374" cy="3657600"/>
          </a:xfrm>
        </p:spPr>
        <p:txBody>
          <a:bodyPr>
            <a:normAutofit fontScale="62500" lnSpcReduction="20000"/>
          </a:bodyPr>
          <a:lstStyle/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Strong leadership/ flexibility resource allocation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Team-based facilitation 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Physical </a:t>
            </a:r>
            <a:r>
              <a:rPr lang="en-US" sz="3800" dirty="0"/>
              <a:t>and psychological safety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Trained mental </a:t>
            </a:r>
            <a:r>
              <a:rPr lang="en-US" sz="3800" dirty="0"/>
              <a:t>health and safety personnel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Ongoing </a:t>
            </a:r>
            <a:r>
              <a:rPr lang="en-US" sz="3800" dirty="0"/>
              <a:t>professional development </a:t>
            </a:r>
            <a:endParaRPr lang="en-US" sz="3800" dirty="0" smtClean="0"/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Multi-tiered system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Partner with </a:t>
            </a:r>
            <a:r>
              <a:rPr lang="en-US" sz="3800" dirty="0"/>
              <a:t>families and community </a:t>
            </a:r>
            <a:endParaRPr lang="en-US" sz="3800" dirty="0" smtClean="0"/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3800" dirty="0" smtClean="0"/>
              <a:t>Purpose: Teaching </a:t>
            </a:r>
            <a:r>
              <a:rPr lang="en-US" sz="3800" dirty="0"/>
              <a:t>and l</a:t>
            </a:r>
            <a:r>
              <a:rPr lang="en-US" sz="3800" dirty="0" smtClean="0"/>
              <a:t>earning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Framework for Successful Schools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Representatives </a:t>
            </a:r>
            <a:r>
              <a:rPr lang="en-US" dirty="0"/>
              <a:t>from the national associations of school principals, guidance counselors, psychologists, social workers, and resource </a:t>
            </a:r>
            <a:r>
              <a:rPr lang="en-US" dirty="0" smtClean="0"/>
              <a:t>officers. (2013)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hlinkClick r:id="rId2"/>
              </a:rPr>
              <a:t>http://www.nasponline.org/resources/handouts/Framework_for_Safe_and_Successful_School_Environments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828800"/>
            <a:ext cx="5362574" cy="4038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Referred to the National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National and state reports recommend </a:t>
            </a:r>
            <a:r>
              <a:rPr lang="en-US" sz="2400" dirty="0"/>
              <a:t>that a local collaborative should make </a:t>
            </a:r>
            <a:r>
              <a:rPr lang="en-US" sz="2400" dirty="0" smtClean="0"/>
              <a:t>own community/district implementation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Emerging theme: Importance of </a:t>
            </a:r>
            <a:r>
              <a:rPr lang="en-US" sz="2400" b="1" dirty="0" smtClean="0"/>
              <a:t>relationships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N.C. Center for Safer Schools Report to the Governor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019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https://www.ncdps.gov/div/JJ/CenterForSaferSchoolsReport2013-web(1).</a:t>
            </a:r>
            <a:r>
              <a:rPr lang="en-US" sz="1400" dirty="0" smtClean="0">
                <a:hlinkClick r:id="rId2"/>
              </a:rPr>
              <a:t>pdf</a:t>
            </a:r>
            <a:r>
              <a:rPr lang="en-US" sz="1400" dirty="0" smtClean="0"/>
              <a:t> </a:t>
            </a:r>
            <a:endParaRPr lang="en-US" dirty="0"/>
          </a:p>
        </p:txBody>
      </p:sp>
      <p:pic>
        <p:nvPicPr>
          <p:cNvPr id="1026" name="Picture 2" descr="NC Center for Safer School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13" y="2438399"/>
            <a:ext cx="1783774" cy="228600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6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00600" y="1463040"/>
            <a:ext cx="3232786" cy="472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Physical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Report Organization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nhcs.net/Styles/header_nh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42875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91714"/>
            <a:ext cx="3276600" cy="15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lmaontheweb.com/images/cache/591ab5baf62b643aa4d9b50dbca5b2be.jpeg?aspectratio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6714"/>
            <a:ext cx="1905000" cy="1905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2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8524874" cy="4114800"/>
          </a:xfrm>
        </p:spPr>
        <p:txBody>
          <a:bodyPr>
            <a:normAutofit/>
          </a:bodyPr>
          <a:lstStyle/>
          <a:p>
            <a:pPr marL="457200" lvl="0" indent="-457200" latinLnBrk="1">
              <a:buFont typeface="Arial" panose="020B0604020202020204" pitchFamily="34" charset="0"/>
              <a:buChar char="•"/>
            </a:pPr>
            <a:r>
              <a:rPr lang="en-US" sz="2600" dirty="0"/>
              <a:t>Safer Schools </a:t>
            </a:r>
            <a:r>
              <a:rPr lang="en-US" sz="2600" dirty="0" smtClean="0"/>
              <a:t>Leadership  </a:t>
            </a:r>
            <a:endParaRPr lang="en-US" sz="2600" dirty="0"/>
          </a:p>
          <a:p>
            <a:pPr marL="457200" lvl="0" indent="-457200" latinLnBrk="1">
              <a:buFont typeface="Arial" panose="020B0604020202020204" pitchFamily="34" charset="0"/>
              <a:buChar char="•"/>
            </a:pPr>
            <a:r>
              <a:rPr lang="en-US" sz="2600" dirty="0"/>
              <a:t>Adequate Personnel and Appropriate </a:t>
            </a:r>
            <a:r>
              <a:rPr lang="en-US" sz="2600" dirty="0" smtClean="0"/>
              <a:t>Caseloads</a:t>
            </a:r>
            <a:endParaRPr lang="en-US" sz="2600" dirty="0"/>
          </a:p>
          <a:p>
            <a:pPr lvl="2" latinLnBrk="1"/>
            <a:r>
              <a:rPr lang="en-US" sz="1800" dirty="0" smtClean="0"/>
              <a:t>School Psychologists, Counselors, Social Workers, Nurses, Teachers, Principals </a:t>
            </a:r>
          </a:p>
          <a:p>
            <a:pPr marL="457200" indent="-457200" latinLnBrk="1">
              <a:buFont typeface="Arial" panose="020B0604020202020204" pitchFamily="34" charset="0"/>
              <a:buChar char="•"/>
            </a:pPr>
            <a:r>
              <a:rPr lang="en-US" sz="2600" dirty="0" smtClean="0"/>
              <a:t>School </a:t>
            </a:r>
            <a:r>
              <a:rPr lang="en-US" sz="2600" dirty="0"/>
              <a:t>Resource Officers (SROs</a:t>
            </a:r>
            <a:r>
              <a:rPr lang="en-US" sz="2600" dirty="0" smtClean="0"/>
              <a:t>)</a:t>
            </a:r>
            <a:endParaRPr lang="en-US" sz="2600" dirty="0"/>
          </a:p>
          <a:p>
            <a:pPr marL="457200" lvl="0" indent="-457200" latinLnBrk="1">
              <a:buFont typeface="Arial" panose="020B0604020202020204" pitchFamily="34" charset="0"/>
              <a:buChar char="•"/>
            </a:pPr>
            <a:r>
              <a:rPr lang="en-US" sz="2600" dirty="0"/>
              <a:t>Adults in the </a:t>
            </a:r>
            <a:r>
              <a:rPr lang="en-US" sz="2600" dirty="0" smtClean="0"/>
              <a:t>Schools</a:t>
            </a:r>
            <a:endParaRPr lang="en-US" sz="2600" dirty="0"/>
          </a:p>
          <a:p>
            <a:pPr marL="457200" lvl="0" indent="-457200" latinLnBrk="1">
              <a:buFont typeface="Arial" panose="020B0604020202020204" pitchFamily="34" charset="0"/>
              <a:buChar char="•"/>
            </a:pPr>
            <a:r>
              <a:rPr lang="en-US" sz="2600" dirty="0"/>
              <a:t>Preparation </a:t>
            </a:r>
            <a:r>
              <a:rPr lang="en-US" sz="2600" dirty="0" smtClean="0"/>
              <a:t>and Training</a:t>
            </a:r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Parent/Family/Student Collaboration and </a:t>
            </a:r>
            <a:r>
              <a:rPr lang="en-US" sz="2600" dirty="0" smtClean="0"/>
              <a:t>Training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Personnel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Recommendations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75" y="381000"/>
            <a:ext cx="2655523" cy="1981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0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600200"/>
            <a:ext cx="8258174" cy="4587240"/>
          </a:xfrm>
        </p:spPr>
        <p:txBody>
          <a:bodyPr/>
          <a:lstStyle/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2400" dirty="0" smtClean="0"/>
              <a:t>School </a:t>
            </a:r>
            <a:r>
              <a:rPr lang="en-US" sz="2400" dirty="0"/>
              <a:t>Climate and Behavior Management Systems 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2400" dirty="0" smtClean="0"/>
              <a:t>Health </a:t>
            </a:r>
            <a:r>
              <a:rPr lang="en-US" sz="2400" dirty="0"/>
              <a:t>Services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2400" dirty="0" smtClean="0"/>
              <a:t>Evidenced </a:t>
            </a:r>
            <a:r>
              <a:rPr lang="en-US" sz="2400" dirty="0"/>
              <a:t>Based Programs</a:t>
            </a:r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2400" dirty="0" smtClean="0"/>
              <a:t>Targeted </a:t>
            </a:r>
            <a:r>
              <a:rPr lang="en-US" sz="2400" dirty="0"/>
              <a:t>and Intensive Supports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Program Recommendations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399"/>
            <a:ext cx="1757455" cy="156485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 descr="http://pathv2.webs.com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88121"/>
            <a:ext cx="2514600" cy="142013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munities in Sch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2542"/>
            <a:ext cx="2057400" cy="73168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4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463040"/>
            <a:ext cx="4343400" cy="4724400"/>
          </a:xfrm>
        </p:spPr>
        <p:txBody>
          <a:bodyPr>
            <a:normAutofit/>
          </a:bodyPr>
          <a:lstStyle/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sz="2000" b="1" dirty="0" smtClean="0"/>
              <a:t>Implement </a:t>
            </a:r>
            <a:r>
              <a:rPr lang="en-US" sz="2000" b="1" dirty="0"/>
              <a:t>Multi-tiered Systems </a:t>
            </a:r>
            <a:r>
              <a:rPr lang="en-US" sz="2000" b="1" dirty="0" smtClean="0"/>
              <a:t> of  </a:t>
            </a:r>
            <a:r>
              <a:rPr lang="en-US" sz="2000" b="1" dirty="0" smtClean="0"/>
              <a:t>Supports </a:t>
            </a:r>
            <a:r>
              <a:rPr lang="en-US" sz="2000" b="1" dirty="0"/>
              <a:t>(MTSS)</a:t>
            </a:r>
            <a:endParaRPr lang="en-US" sz="1400" dirty="0"/>
          </a:p>
          <a:p>
            <a:pPr marL="179388" lvl="2" indent="0" latinLnBrk="1">
              <a:buNone/>
            </a:pPr>
            <a:r>
              <a:rPr lang="en-US" sz="1800" dirty="0"/>
              <a:t>S</a:t>
            </a:r>
            <a:r>
              <a:rPr lang="en-US" sz="1800" dirty="0" smtClean="0"/>
              <a:t>uccessful MTSS  requires:</a:t>
            </a:r>
            <a:endParaRPr lang="en-US" sz="1050" dirty="0"/>
          </a:p>
          <a:p>
            <a:pPr lvl="3" latinLnBrk="1"/>
            <a:r>
              <a:rPr lang="en-US" sz="1800" dirty="0"/>
              <a:t>A</a:t>
            </a:r>
            <a:r>
              <a:rPr lang="en-US" sz="1800" dirty="0" smtClean="0"/>
              <a:t>dequate </a:t>
            </a:r>
            <a:r>
              <a:rPr lang="en-US" sz="1800" dirty="0"/>
              <a:t>resources</a:t>
            </a:r>
            <a:endParaRPr lang="en-US" sz="1200" dirty="0"/>
          </a:p>
          <a:p>
            <a:pPr lvl="3" latinLnBrk="1"/>
            <a:r>
              <a:rPr lang="en-US" sz="1800" dirty="0" smtClean="0"/>
              <a:t>Trained appropriate numbers of </a:t>
            </a:r>
          </a:p>
          <a:p>
            <a:pPr marL="347662" lvl="3" indent="0" latinLnBrk="1">
              <a:buNone/>
            </a:pPr>
            <a:r>
              <a:rPr lang="en-US" sz="1800" dirty="0" smtClean="0"/>
              <a:t>faculty/staff</a:t>
            </a:r>
            <a:endParaRPr lang="en-US" sz="1200" dirty="0"/>
          </a:p>
          <a:p>
            <a:pPr lvl="3" latinLnBrk="1"/>
            <a:r>
              <a:rPr lang="en-US" sz="1800" dirty="0" smtClean="0"/>
              <a:t>Good transitioning between </a:t>
            </a:r>
            <a:r>
              <a:rPr lang="en-US" sz="1800" dirty="0"/>
              <a:t>tiers</a:t>
            </a:r>
            <a:endParaRPr lang="en-US" sz="1200" dirty="0"/>
          </a:p>
          <a:p>
            <a:pPr lvl="3" latinLnBrk="1"/>
            <a:r>
              <a:rPr lang="en-US" sz="1800" dirty="0" smtClean="0"/>
              <a:t>Address </a:t>
            </a:r>
            <a:r>
              <a:rPr lang="en-US" sz="1800" dirty="0"/>
              <a:t>s</a:t>
            </a:r>
            <a:r>
              <a:rPr lang="en-US" sz="1800" dirty="0" smtClean="0"/>
              <a:t>ocial, emotional, academic </a:t>
            </a:r>
          </a:p>
          <a:p>
            <a:pPr marL="347662" lvl="3" indent="0" latinLnBrk="1">
              <a:buNone/>
            </a:pPr>
            <a:r>
              <a:rPr lang="en-US" sz="1800" dirty="0" smtClean="0"/>
              <a:t>services and supports</a:t>
            </a:r>
            <a:endParaRPr lang="en-US" sz="1400" dirty="0" smtClean="0"/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2000" b="1" dirty="0" smtClean="0"/>
              <a:t>Reentry Transition Process</a:t>
            </a:r>
            <a:endParaRPr lang="en-US" sz="1400" dirty="0" smtClean="0"/>
          </a:p>
          <a:p>
            <a:pPr marL="285750" lvl="0" indent="-285750" latinLnBrk="1">
              <a:buFont typeface="Arial" panose="020B0604020202020204" pitchFamily="34" charset="0"/>
              <a:buChar char="•"/>
            </a:pPr>
            <a:r>
              <a:rPr lang="en-US" sz="2000" b="1" dirty="0" smtClean="0"/>
              <a:t>Fostering </a:t>
            </a:r>
            <a:r>
              <a:rPr lang="en-US" sz="2000" b="1" dirty="0"/>
              <a:t>Relationships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Process Recommendations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ecboe.org/cms/lib6/AL01000791/Centricity/Domain/40/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06" y="2057400"/>
            <a:ext cx="4568112" cy="3581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7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463040"/>
            <a:ext cx="7848600" cy="4724400"/>
          </a:xfrm>
        </p:spPr>
        <p:txBody>
          <a:bodyPr/>
          <a:lstStyle/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sz="2200" dirty="0" smtClean="0"/>
              <a:t>Guidance </a:t>
            </a:r>
            <a:r>
              <a:rPr lang="en-US" sz="2200" dirty="0"/>
              <a:t>Standards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Physical Plant Recommendations</a:t>
            </a:r>
          </a:p>
          <a:p>
            <a:pPr marL="342900" lvl="0" indent="-342900" latinLnBrk="1">
              <a:buFont typeface="Arial" panose="020B0604020202020204" pitchFamily="34" charset="0"/>
              <a:buChar char="•"/>
            </a:pPr>
            <a:r>
              <a:rPr lang="en-US" sz="2200" dirty="0"/>
              <a:t>School Volunteer Procedures</a:t>
            </a:r>
          </a:p>
          <a:p>
            <a:pPr marL="342900" lvl="0" indent="-342900" latinLnBrk="1">
              <a:buFont typeface="Arial" panose="020B0604020202020204" pitchFamily="34" charset="0"/>
              <a:buChar char="•"/>
            </a:pPr>
            <a:r>
              <a:rPr lang="en-US" sz="2200" dirty="0"/>
              <a:t>Judge </a:t>
            </a:r>
            <a:r>
              <a:rPr lang="en-US" sz="2200" dirty="0" err="1" smtClean="0"/>
              <a:t>Teske</a:t>
            </a:r>
            <a:r>
              <a:rPr lang="en-US" sz="2200" dirty="0"/>
              <a:t>:</a:t>
            </a:r>
            <a:r>
              <a:rPr lang="en-US" sz="2200" dirty="0" smtClean="0"/>
              <a:t> </a:t>
            </a:r>
            <a:r>
              <a:rPr lang="en-US" sz="2200" dirty="0"/>
              <a:t>Breaking Schoolhouse to Jailhouse Pipeline</a:t>
            </a:r>
          </a:p>
          <a:p>
            <a:pPr marL="342900" lvl="0" indent="-342900" latinLnBrk="1">
              <a:buFont typeface="Arial" panose="020B0604020202020204" pitchFamily="34" charset="0"/>
              <a:buChar char="•"/>
            </a:pPr>
            <a:r>
              <a:rPr lang="en-US" sz="2200" dirty="0"/>
              <a:t>Teen Court</a:t>
            </a:r>
          </a:p>
          <a:p>
            <a:pPr marL="342900" lvl="0" indent="-342900" latinLnBrk="1">
              <a:buFont typeface="Arial" panose="020B0604020202020204" pitchFamily="34" charset="0"/>
              <a:buChar char="•"/>
            </a:pPr>
            <a:r>
              <a:rPr lang="en-US" sz="2200" dirty="0"/>
              <a:t>Comprehensive Safety Awareness </a:t>
            </a:r>
            <a:r>
              <a:rPr lang="en-US" sz="2200" dirty="0" smtClean="0"/>
              <a:t>Training  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Task Force Formal Endorsements of Current </a:t>
            </a:r>
            <a:r>
              <a:rPr lang="en-US" b="1" dirty="0" smtClean="0">
                <a:solidFill>
                  <a:srgbClr val="002060"/>
                </a:solidFill>
              </a:rPr>
              <a:t>Initiatives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62052"/>
            <a:ext cx="3276600" cy="169114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7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463040"/>
            <a:ext cx="8140700" cy="4724400"/>
          </a:xfrm>
        </p:spPr>
        <p:txBody>
          <a:bodyPr>
            <a:normAutofit/>
          </a:bodyPr>
          <a:lstStyle/>
          <a:p>
            <a:pPr latinLnBrk="1"/>
            <a:r>
              <a:rPr lang="en-US" sz="2000" dirty="0" smtClean="0"/>
              <a:t>Bill Milliken’s </a:t>
            </a:r>
            <a:r>
              <a:rPr lang="en-US" sz="2000" dirty="0"/>
              <a:t>Five Basics for Communities in Schools are:</a:t>
            </a:r>
          </a:p>
          <a:p>
            <a:pPr latinLnBrk="1"/>
            <a:r>
              <a:rPr lang="en-US" dirty="0"/>
              <a:t> </a:t>
            </a:r>
          </a:p>
          <a:p>
            <a:pPr marL="457200" lvl="1" indent="-285750"/>
            <a:r>
              <a:rPr lang="en-US" sz="2000" dirty="0"/>
              <a:t>A one on one relationship with a caring adult</a:t>
            </a:r>
          </a:p>
          <a:p>
            <a:pPr marL="457200" lvl="1" indent="-285750"/>
            <a:r>
              <a:rPr lang="en-US" sz="2000" dirty="0"/>
              <a:t>A safe place to learn and grow</a:t>
            </a:r>
          </a:p>
          <a:p>
            <a:pPr marL="457200" lvl="1" indent="-285750"/>
            <a:r>
              <a:rPr lang="en-US" sz="2000" dirty="0"/>
              <a:t>A healthy start and a healthy future</a:t>
            </a:r>
          </a:p>
          <a:p>
            <a:pPr marL="457200" lvl="1" indent="-285750"/>
            <a:r>
              <a:rPr lang="en-US" sz="2000" dirty="0"/>
              <a:t>A marketable skill to use upon graduation</a:t>
            </a:r>
          </a:p>
          <a:p>
            <a:pPr marL="457200" lvl="1" indent="-285750"/>
            <a:r>
              <a:rPr lang="en-US" sz="2000" dirty="0"/>
              <a:t>A chance to give </a:t>
            </a:r>
            <a:r>
              <a:rPr lang="en-US" sz="2000" dirty="0" smtClean="0"/>
              <a:t>back </a:t>
            </a:r>
            <a:r>
              <a:rPr lang="en-US" sz="2000" dirty="0"/>
              <a:t>to peers and </a:t>
            </a:r>
            <a:r>
              <a:rPr lang="en-US" sz="2000" dirty="0" smtClean="0"/>
              <a:t>community</a:t>
            </a:r>
          </a:p>
          <a:p>
            <a:endParaRPr lang="en-US" dirty="0"/>
          </a:p>
          <a:p>
            <a:r>
              <a:rPr lang="en-US" sz="2000" i="1" dirty="0"/>
              <a:t> </a:t>
            </a:r>
            <a:r>
              <a:rPr lang="en-US" sz="2000" i="1" dirty="0" smtClean="0"/>
              <a:t>A </a:t>
            </a:r>
            <a:r>
              <a:rPr lang="en-US" sz="2000" i="1" dirty="0"/>
              <a:t>young man who brought a rifle into school, killing two students and wounding several others, told us from his prison cell:  “I was really hurting.  I didn’t have anyone to talk to.  They just didn’t care.”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Conclusions: Relationships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374900" cy="19431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1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1C314E"/>
      </a:hlink>
      <a:folHlink>
        <a:srgbClr val="44B9E8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388</TotalTime>
  <Words>276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New Hanover and Pender County North Carolina  Safer Schools Task Force  Recommendations</vt:lpstr>
      <vt:lpstr>Framework for Successful Schools</vt:lpstr>
      <vt:lpstr>N.C. Center for Safer Schools Report to the Governor </vt:lpstr>
      <vt:lpstr>Report Organization</vt:lpstr>
      <vt:lpstr>Personnel  Recommendations </vt:lpstr>
      <vt:lpstr>Program Recommendations</vt:lpstr>
      <vt:lpstr>Process Recommendations</vt:lpstr>
      <vt:lpstr>Task Force Formal Endorsements of Current Initiatives</vt:lpstr>
      <vt:lpstr>Conclusions: Relationships</vt:lpstr>
      <vt:lpstr>Safer Schools Task Force Members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Hanover and Pender County North Carolina  Safer Schools Task Force  Recommendations</dc:title>
  <dc:creator>Janna Siegel Robertson</dc:creator>
  <cp:lastModifiedBy>Janna Siegel Robertson</cp:lastModifiedBy>
  <cp:revision>65</cp:revision>
  <dcterms:created xsi:type="dcterms:W3CDTF">2013-12-08T12:22:22Z</dcterms:created>
  <dcterms:modified xsi:type="dcterms:W3CDTF">2013-12-09T15:55:58Z</dcterms:modified>
</cp:coreProperties>
</file>